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082" r:id="rId1"/>
  </p:sldMasterIdLst>
  <p:notesMasterIdLst>
    <p:notesMasterId r:id="rId35"/>
  </p:notesMasterIdLst>
  <p:handoutMasterIdLst>
    <p:handoutMasterId r:id="rId36"/>
  </p:handoutMasterIdLst>
  <p:sldIdLst>
    <p:sldId id="258" r:id="rId2"/>
    <p:sldId id="263" r:id="rId3"/>
    <p:sldId id="276" r:id="rId4"/>
    <p:sldId id="297" r:id="rId5"/>
    <p:sldId id="298" r:id="rId6"/>
    <p:sldId id="300" r:id="rId7"/>
    <p:sldId id="278" r:id="rId8"/>
    <p:sldId id="302" r:id="rId9"/>
    <p:sldId id="303" r:id="rId10"/>
    <p:sldId id="308" r:id="rId11"/>
    <p:sldId id="309" r:id="rId12"/>
    <p:sldId id="279" r:id="rId13"/>
    <p:sldId id="305" r:id="rId14"/>
    <p:sldId id="310" r:id="rId15"/>
    <p:sldId id="304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280" r:id="rId24"/>
    <p:sldId id="306" r:id="rId25"/>
    <p:sldId id="318" r:id="rId26"/>
    <p:sldId id="319" r:id="rId27"/>
    <p:sldId id="320" r:id="rId28"/>
    <p:sldId id="321" r:id="rId29"/>
    <p:sldId id="322" r:id="rId30"/>
    <p:sldId id="323" r:id="rId31"/>
    <p:sldId id="307" r:id="rId32"/>
    <p:sldId id="257" r:id="rId33"/>
    <p:sldId id="256" r:id="rId34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3">
          <p15:clr>
            <a:srgbClr val="A4A3A4"/>
          </p15:clr>
        </p15:guide>
        <p15:guide id="2" pos="39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80A"/>
    <a:srgbClr val="FFC20F"/>
    <a:srgbClr val="01AC8F"/>
    <a:srgbClr val="FFC20B"/>
    <a:srgbClr val="D53B01"/>
    <a:srgbClr val="107C10"/>
    <a:srgbClr val="FFFFFF"/>
    <a:srgbClr val="B4009E"/>
    <a:srgbClr val="5C005C"/>
    <a:srgbClr val="004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78" autoAdjust="0"/>
    <p:restoredTop sz="68152" autoAdjust="0"/>
  </p:normalViewPr>
  <p:slideViewPr>
    <p:cSldViewPr>
      <p:cViewPr varScale="1">
        <p:scale>
          <a:sx n="71" d="100"/>
          <a:sy n="71" d="100"/>
        </p:scale>
        <p:origin x="54" y="186"/>
      </p:cViewPr>
      <p:guideLst>
        <p:guide orient="horz" pos="2203"/>
        <p:guide pos="39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385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8/20/2015 9:27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8/20/2015 9:27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9:27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2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9:27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49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https://</a:t>
            </a:r>
            <a:r>
              <a:rPr lang="en-US" sz="900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msdn.microsoft.com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/en-us/library/hh673531(v=vs.85).</a:t>
            </a:r>
            <a:r>
              <a:rPr lang="en-US" sz="900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aspx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9:27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2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9:27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49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https://</a:t>
            </a:r>
            <a:r>
              <a:rPr lang="en-US" sz="900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msdn.microsoft.com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/en-us/library/hh673531(v=vs.85).</a:t>
            </a:r>
            <a:r>
              <a:rPr lang="en-US" sz="900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aspx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9:27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2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9:27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36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9:27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36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9:27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2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9:27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1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https://</a:t>
            </a:r>
            <a:r>
              <a:rPr lang="en-US" sz="900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msdn.microsoft.com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/en-us/library/hh673531(v=vs.85).</a:t>
            </a:r>
            <a:r>
              <a:rPr lang="en-US" sz="900" kern="1200" dirty="0" err="1" smtClean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aspx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9:27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2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9:27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9:27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2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9:27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2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9:27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9:27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2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9:27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2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9:27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49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9:27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49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8/20/2015 9:27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4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2560320"/>
            <a:ext cx="9144000" cy="914400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1463040"/>
            <a:ext cx="9144000" cy="1097280"/>
          </a:xfrm>
          <a:noFill/>
        </p:spPr>
        <p:txBody>
          <a:bodyPr lIns="91440" tIns="91440" rIns="91440" bIns="91440" anchor="t" anchorCtr="0"/>
          <a:lstStyle>
            <a:lvl1pPr>
              <a:defRPr sz="6000" spc="-80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332720" y="365760"/>
            <a:ext cx="1645920" cy="352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372533"/>
            <a:ext cx="12436475" cy="386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59" y="1371600"/>
            <a:ext cx="5669280" cy="2043636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None/>
              <a:defRPr sz="2800" spc="-30" baseline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None/>
              <a:defRPr sz="2000"/>
            </a:lvl2pPr>
            <a:lvl3pPr marL="231775" indent="0">
              <a:spcBef>
                <a:spcPts val="600"/>
              </a:spcBef>
              <a:buNone/>
              <a:tabLst/>
              <a:defRPr sz="2000"/>
            </a:lvl3pPr>
            <a:lvl4pPr marL="460375" indent="0">
              <a:spcBef>
                <a:spcPts val="600"/>
              </a:spcBef>
              <a:buNone/>
              <a:defRPr/>
            </a:lvl4pPr>
            <a:lvl5pPr marL="685800" indent="0">
              <a:spcBef>
                <a:spcPts val="600"/>
              </a:spcBef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400800" y="1371600"/>
            <a:ext cx="5669280" cy="2043636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Wingdings" pitchFamily="2" charset="2"/>
              <a:buNone/>
              <a:defRPr sz="2800" spc="-30" baseline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None/>
              <a:defRPr sz="2000"/>
            </a:lvl2pPr>
            <a:lvl3pPr marL="231775" indent="0">
              <a:spcBef>
                <a:spcPts val="600"/>
              </a:spcBef>
              <a:buNone/>
              <a:tabLst/>
              <a:defRPr sz="2000"/>
            </a:lvl3pPr>
            <a:lvl4pPr marL="460375" indent="0">
              <a:spcBef>
                <a:spcPts val="600"/>
              </a:spcBef>
              <a:buNone/>
              <a:defRPr/>
            </a:lvl4pPr>
            <a:lvl5pPr marL="685800" indent="0">
              <a:spcBef>
                <a:spcPts val="600"/>
              </a:spcBef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34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5669280" cy="2043636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2800" spc="-30" baseline="0">
                <a:solidFill>
                  <a:schemeClr val="tx2"/>
                </a:solidFill>
                <a:latin typeface="+mj-lt"/>
              </a:defRPr>
            </a:lvl1pPr>
            <a:lvl2pPr marL="228600" indent="-228600">
              <a:spcBef>
                <a:spcPts val="600"/>
              </a:spcBef>
              <a:defRPr sz="2000"/>
            </a:lvl2pPr>
            <a:lvl3pPr marL="457200" indent="-228600">
              <a:spcBef>
                <a:spcPts val="600"/>
              </a:spcBef>
              <a:tabLst/>
              <a:defRPr sz="2000"/>
            </a:lvl3pPr>
            <a:lvl4pPr marL="685800" indent="-228600">
              <a:spcBef>
                <a:spcPts val="600"/>
              </a:spcBef>
              <a:defRPr sz="2000"/>
            </a:lvl4pPr>
            <a:lvl5pPr marL="914400" indent="-228600">
              <a:spcBef>
                <a:spcPts val="600"/>
              </a:spcBef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400800" y="1371600"/>
            <a:ext cx="5669280" cy="2043636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buClr>
                <a:schemeClr val="tx2"/>
              </a:buClr>
              <a:buFont typeface="Arial" pitchFamily="34" charset="0"/>
              <a:buNone/>
              <a:defRPr sz="2800" spc="-30" baseline="0">
                <a:solidFill>
                  <a:schemeClr val="tx2"/>
                </a:solidFill>
                <a:latin typeface="+mj-lt"/>
              </a:defRPr>
            </a:lvl1pPr>
            <a:lvl2pPr marL="228600" indent="-228600">
              <a:spcBef>
                <a:spcPts val="600"/>
              </a:spcBef>
              <a:defRPr sz="2000"/>
            </a:lvl2pPr>
            <a:lvl3pPr marL="457200" indent="-228600">
              <a:spcBef>
                <a:spcPts val="600"/>
              </a:spcBef>
              <a:tabLst/>
              <a:defRPr sz="2000"/>
            </a:lvl3pPr>
            <a:lvl4pPr marL="685800" indent="-228600">
              <a:spcBef>
                <a:spcPts val="600"/>
              </a:spcBef>
              <a:defRPr sz="2000"/>
            </a:lvl4pPr>
            <a:lvl5pPr marL="914400" indent="-228600">
              <a:spcBef>
                <a:spcPts val="600"/>
              </a:spcBef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71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35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11704320" cy="8229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188720"/>
            <a:ext cx="11704320" cy="822960"/>
          </a:xfrm>
        </p:spPr>
        <p:txBody>
          <a:bodyPr/>
          <a:lstStyle>
            <a:lvl1pPr marL="0" indent="0">
              <a:buNone/>
              <a:defRPr sz="2800" spc="-3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subhead style</a:t>
            </a:r>
          </a:p>
        </p:txBody>
      </p:sp>
    </p:spTree>
    <p:extLst>
      <p:ext uri="{BB962C8B-B14F-4D97-AF65-F5344CB8AC3E}">
        <p14:creationId xmlns:p14="http://schemas.microsoft.com/office/powerpoint/2010/main" val="993967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 noChangeAspect="1"/>
          </p:cNvSpPr>
          <p:nvPr>
            <p:ph type="body" sz="quarter" idx="17"/>
          </p:nvPr>
        </p:nvSpPr>
        <p:spPr>
          <a:xfrm>
            <a:off x="4663440" y="2560320"/>
            <a:ext cx="2103120" cy="2103120"/>
          </a:xfrm>
          <a:solidFill>
            <a:schemeClr val="accent4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 noChangeAspect="1"/>
          </p:cNvSpPr>
          <p:nvPr>
            <p:ph type="body" sz="quarter" idx="18"/>
          </p:nvPr>
        </p:nvSpPr>
        <p:spPr>
          <a:xfrm>
            <a:off x="2560320" y="2560320"/>
            <a:ext cx="2103120" cy="2103120"/>
          </a:xfrm>
          <a:solidFill>
            <a:schemeClr val="accent3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 noChangeAspect="1"/>
          </p:cNvSpPr>
          <p:nvPr>
            <p:ph type="body" sz="quarter" idx="19"/>
          </p:nvPr>
        </p:nvSpPr>
        <p:spPr>
          <a:xfrm>
            <a:off x="457200" y="2560320"/>
            <a:ext cx="2103120" cy="2103120"/>
          </a:xfrm>
          <a:solidFill>
            <a:schemeClr val="accent1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11704320" cy="8229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188720"/>
            <a:ext cx="11704320" cy="822960"/>
          </a:xfrm>
        </p:spPr>
        <p:txBody>
          <a:bodyPr/>
          <a:lstStyle>
            <a:lvl1pPr marL="0" indent="0">
              <a:buNone/>
              <a:defRPr sz="2800" spc="-3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subhead style</a:t>
            </a:r>
          </a:p>
        </p:txBody>
      </p:sp>
      <p:sp>
        <p:nvSpPr>
          <p:cNvPr id="7" name="Text Placeholder 4"/>
          <p:cNvSpPr>
            <a:spLocks noGrp="1" noChangeAspect="1"/>
          </p:cNvSpPr>
          <p:nvPr>
            <p:ph type="body" sz="quarter" idx="20"/>
          </p:nvPr>
        </p:nvSpPr>
        <p:spPr>
          <a:xfrm>
            <a:off x="6766560" y="2560320"/>
            <a:ext cx="2103120" cy="2103120"/>
          </a:xfrm>
          <a:solidFill>
            <a:schemeClr val="accent5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0803" y="5051425"/>
            <a:ext cx="8928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66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5486400" cy="15544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17920" y="0"/>
            <a:ext cx="6217920" cy="69951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5759" y="2103120"/>
            <a:ext cx="5486400" cy="1815882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6480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0" y="365760"/>
            <a:ext cx="5486400" cy="15544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17920" cy="69951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583680" y="2103120"/>
            <a:ext cx="5486400" cy="1815882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llustra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435840" cy="6995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731520"/>
            <a:ext cx="7772400" cy="61555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800" spc="-3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3069" y="3497580"/>
            <a:ext cx="734600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6562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llustra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435840" cy="6995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0" y="731520"/>
            <a:ext cx="7772400" cy="615553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defRPr sz="2800" spc="-3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37" y="3268662"/>
            <a:ext cx="746369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6763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097280"/>
            <a:ext cx="7315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8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4437" y="2125662"/>
            <a:ext cx="5534188" cy="41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57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2560320"/>
            <a:ext cx="9144000" cy="914400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1463040"/>
            <a:ext cx="9144000" cy="1097280"/>
          </a:xfrm>
          <a:noFill/>
        </p:spPr>
        <p:txBody>
          <a:bodyPr lIns="91440" tIns="91440" rIns="91440" bIns="91440" anchor="t" anchorCtr="0"/>
          <a:lstStyle>
            <a:lvl1pPr>
              <a:defRPr sz="60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372533"/>
            <a:ext cx="12436475" cy="3866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332720" y="365760"/>
            <a:ext cx="1645920" cy="3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26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450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2043636"/>
          </a:xfrm>
        </p:spPr>
        <p:txBody>
          <a:bodyPr>
            <a:spAutoFit/>
          </a:bodyPr>
          <a:lstStyle>
            <a:lvl1pPr marL="0" indent="0">
              <a:spcBef>
                <a:spcPts val="600"/>
              </a:spcBef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28600" indent="0">
              <a:spcBef>
                <a:spcPts val="600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57200" indent="0">
              <a:spcBef>
                <a:spcPts val="600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85800" indent="0">
              <a:spcBef>
                <a:spcPts val="600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914400" indent="0">
              <a:spcBef>
                <a:spcPts val="600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7738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365760" y="6292888"/>
            <a:ext cx="1170432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 baseline="0" dirty="0">
                <a:solidFill>
                  <a:schemeClr val="bg1"/>
                </a:solidFill>
                <a:cs typeface="Segoe UI" pitchFamily="34" charset="0"/>
              </a:rPr>
              <a:t>© </a:t>
            </a:r>
            <a:r>
              <a:rPr lang="en-US" sz="1000" baseline="0" dirty="0" smtClean="0">
                <a:solidFill>
                  <a:schemeClr val="bg1"/>
                </a:solidFill>
                <a:cs typeface="Segoe UI" pitchFamily="34" charset="0"/>
              </a:rPr>
              <a:t>2015 </a:t>
            </a:r>
            <a:r>
              <a:rPr lang="en-US" sz="1000" baseline="0" dirty="0">
                <a:solidFill>
                  <a:schemeClr val="bg1"/>
                </a:soli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58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65760" y="1371600"/>
            <a:ext cx="11704320" cy="1877437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spcBef>
                <a:spcPts val="6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-228600">
              <a:spcBef>
                <a:spcPts val="6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5800" indent="-228600">
              <a:spcBef>
                <a:spcPts val="6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914400" indent="-228600">
              <a:spcBef>
                <a:spcPts val="6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143000" indent="-228600">
              <a:spcBef>
                <a:spcPts val="6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3640"/>
            <a:ext cx="12436476" cy="731520"/>
          </a:xfrm>
          <a:prstGeom prst="rect">
            <a:avLst/>
          </a:prstGeom>
          <a:solidFill>
            <a:srgbClr val="FFFF99"/>
          </a:solidFill>
        </p:spPr>
        <p:txBody>
          <a:bodyPr wrap="square" lIns="365760" tIns="91440" rIns="365760" bIns="91440" anchor="ctr" anchorCtr="0">
            <a:noAutofit/>
          </a:bodyPr>
          <a:lstStyle>
            <a:lvl1pPr algn="r">
              <a:buFont typeface="Arial" pitchFamily="34" charset="0"/>
              <a:buNone/>
              <a:defRPr sz="32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96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2560320"/>
            <a:ext cx="9144000" cy="914400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1463040"/>
            <a:ext cx="9144000" cy="1097280"/>
          </a:xfrm>
          <a:noFill/>
        </p:spPr>
        <p:txBody>
          <a:bodyPr lIns="91440" tIns="91440" rIns="91440" bIns="91440" anchor="t" anchorCtr="0"/>
          <a:lstStyle>
            <a:lvl1pPr>
              <a:defRPr sz="60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372533"/>
            <a:ext cx="12436475" cy="3866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332720" y="365760"/>
            <a:ext cx="1645920" cy="3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2560320"/>
            <a:ext cx="9144000" cy="914400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1463040"/>
            <a:ext cx="9144000" cy="1097280"/>
          </a:xfrm>
          <a:noFill/>
        </p:spPr>
        <p:txBody>
          <a:bodyPr lIns="91440" tIns="91440" rIns="91440" bIns="91440" anchor="t" anchorCtr="0"/>
          <a:lstStyle>
            <a:lvl1pPr>
              <a:defRPr sz="6000" spc="-80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332720" y="365760"/>
            <a:ext cx="1645920" cy="352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494078"/>
            <a:ext cx="12436475" cy="25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" y="2560320"/>
            <a:ext cx="9144000" cy="914400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5759" y="1463040"/>
            <a:ext cx="9144000" cy="1097280"/>
          </a:xfrm>
          <a:noFill/>
        </p:spPr>
        <p:txBody>
          <a:bodyPr lIns="91440" tIns="91440" rIns="91440" bIns="91440" anchor="t" anchorCtr="0"/>
          <a:lstStyle>
            <a:lvl1pPr>
              <a:defRPr sz="60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332720" y="365760"/>
            <a:ext cx="1645920" cy="352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494078"/>
            <a:ext cx="12436475" cy="25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3157" y="5897245"/>
            <a:ext cx="719763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2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2043636"/>
          </a:xfrm>
        </p:spPr>
        <p:txBody>
          <a:bodyPr>
            <a:spAutoFit/>
          </a:bodyPr>
          <a:lstStyle>
            <a:lvl1pPr marL="0" indent="0">
              <a:spcBef>
                <a:spcPts val="600"/>
              </a:spcBef>
              <a:buNone/>
              <a:defRPr sz="2800" spc="-30" baseline="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Tx/>
              <a:buNone/>
              <a:defRPr sz="2000"/>
            </a:lvl2pPr>
            <a:lvl3pPr marL="228600" indent="0">
              <a:spcBef>
                <a:spcPts val="600"/>
              </a:spcBef>
              <a:buNone/>
              <a:defRPr/>
            </a:lvl3pPr>
            <a:lvl4pPr marL="457200" indent="0">
              <a:spcBef>
                <a:spcPts val="600"/>
              </a:spcBef>
              <a:buNone/>
              <a:defRPr/>
            </a:lvl4pPr>
            <a:lvl5pPr marL="685800" indent="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16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2043636"/>
          </a:xfrm>
        </p:spPr>
        <p:txBody>
          <a:bodyPr>
            <a:spAutoFit/>
          </a:bodyPr>
          <a:lstStyle>
            <a:lvl1pPr marL="0" indent="0">
              <a:spcBef>
                <a:spcPts val="600"/>
              </a:spcBef>
              <a:buNone/>
              <a:defRPr sz="2800" spc="-30" baseline="0">
                <a:solidFill>
                  <a:schemeClr val="tx2"/>
                </a:solidFill>
                <a:latin typeface="+mj-lt"/>
              </a:defRPr>
            </a:lvl1pPr>
            <a:lvl2pPr marL="228600" indent="-228600">
              <a:spcBef>
                <a:spcPts val="600"/>
              </a:spcBef>
              <a:buFont typeface="Arial" charset="0"/>
              <a:buChar char="•"/>
              <a:defRPr sz="2000"/>
            </a:lvl2pPr>
            <a:lvl3pPr marL="457200" indent="-228600">
              <a:spcBef>
                <a:spcPts val="600"/>
              </a:spcBef>
              <a:buFont typeface="Arial" charset="0"/>
              <a:buChar char="•"/>
              <a:defRPr/>
            </a:lvl3pPr>
            <a:lvl4pPr marL="685800" indent="-228600">
              <a:spcBef>
                <a:spcPts val="600"/>
              </a:spcBef>
              <a:buFont typeface="Arial" charset="0"/>
              <a:buChar char="•"/>
              <a:defRPr/>
            </a:lvl4pPr>
            <a:lvl5pPr marL="914400" indent="-228600">
              <a:spcBef>
                <a:spcPts val="600"/>
              </a:spcBef>
              <a:buFont typeface="Arial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85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" y="1280160"/>
            <a:ext cx="11704320" cy="1877437"/>
          </a:xfrm>
        </p:spPr>
        <p:txBody>
          <a:bodyPr>
            <a:sp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2000"/>
            </a:lvl4pPr>
            <a:lvl5pPr>
              <a:spcBef>
                <a:spcPts val="600"/>
              </a:spcBef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96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11704320" cy="914400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5760" y="1280160"/>
            <a:ext cx="11704320" cy="1828800"/>
          </a:xfrm>
          <a:prstGeom prst="rect">
            <a:avLst/>
          </a:prstGeom>
        </p:spPr>
        <p:txBody>
          <a:bodyPr vert="horz" wrap="square" lIns="91440" tIns="91440" rIns="91440" bIns="9144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203" r:id="rId2"/>
    <p:sldLayoutId id="2147484204" r:id="rId3"/>
    <p:sldLayoutId id="2147484206" r:id="rId4"/>
    <p:sldLayoutId id="2147484205" r:id="rId5"/>
    <p:sldLayoutId id="2147484197" r:id="rId6"/>
    <p:sldLayoutId id="2147484087" r:id="rId7"/>
    <p:sldLayoutId id="2147484098" r:id="rId8"/>
    <p:sldLayoutId id="2147484086" r:id="rId9"/>
    <p:sldLayoutId id="2147484099" r:id="rId10"/>
    <p:sldLayoutId id="2147484106" r:id="rId11"/>
    <p:sldLayoutId id="2147484092" r:id="rId12"/>
    <p:sldLayoutId id="2147484196" r:id="rId13"/>
    <p:sldLayoutId id="2147484201" r:id="rId14"/>
    <p:sldLayoutId id="2147484198" r:id="rId15"/>
    <p:sldLayoutId id="2147484202" r:id="rId16"/>
    <p:sldLayoutId id="2147484199" r:id="rId17"/>
    <p:sldLayoutId id="2147484200" r:id="rId18"/>
    <p:sldLayoutId id="2147484130" r:id="rId19"/>
    <p:sldLayoutId id="2147484093" r:id="rId20"/>
    <p:sldLayoutId id="2147484127" r:id="rId21"/>
    <p:sldLayoutId id="2147484094" r:id="rId22"/>
    <p:sldLayoutId id="2147484195" r:id="rId23"/>
    <p:sldLayoutId id="2147484096" r:id="rId2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70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hh673531(v=vs.85)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hh673533(v=vs.85).asp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50837" y="3344862"/>
            <a:ext cx="11491277" cy="914400"/>
          </a:xfrm>
        </p:spPr>
        <p:txBody>
          <a:bodyPr/>
          <a:lstStyle/>
          <a:p>
            <a:r>
              <a:rPr lang="en-US" dirty="0"/>
              <a:t>3.2. Arrange user interface (UI) content by using CSS.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59" y="1463040"/>
            <a:ext cx="11491278" cy="1097280"/>
          </a:xfrm>
        </p:spPr>
        <p:txBody>
          <a:bodyPr/>
          <a:lstStyle/>
          <a:p>
            <a:r>
              <a:rPr lang="en-US" dirty="0"/>
              <a:t>Understanding CSS Essentials: </a:t>
            </a:r>
            <a:br>
              <a:rPr lang="en-US" dirty="0"/>
            </a:br>
            <a:r>
              <a:rPr lang="en-US" dirty="0" smtClean="0"/>
              <a:t>Layouts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0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7C10"/>
                </a:solidFill>
              </a:rPr>
              <a:t>Parent/Child Relationship</a:t>
            </a:r>
            <a:endParaRPr lang="en-US" dirty="0">
              <a:solidFill>
                <a:srgbClr val="107C1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5852477" cy="4397101"/>
          </a:xfrm>
        </p:spPr>
        <p:txBody>
          <a:bodyPr/>
          <a:lstStyle/>
          <a:p>
            <a:r>
              <a:rPr lang="en-US" dirty="0"/>
              <a:t>With the CSS Box model, it is possible for a box to contain one or more boxes</a:t>
            </a:r>
          </a:p>
          <a:p>
            <a:pPr lvl="1"/>
            <a:r>
              <a:rPr lang="en-US" dirty="0"/>
              <a:t>The outer box is referred to as the parent</a:t>
            </a:r>
          </a:p>
          <a:p>
            <a:pPr lvl="1"/>
            <a:r>
              <a:rPr lang="en-US" dirty="0"/>
              <a:t>An inner box is referred to as a child</a:t>
            </a:r>
          </a:p>
          <a:p>
            <a:pPr lvl="2"/>
            <a:r>
              <a:rPr lang="en-US" dirty="0"/>
              <a:t>This is similar to nesting tags in HTML</a:t>
            </a:r>
          </a:p>
          <a:p>
            <a:r>
              <a:rPr lang="en-US" dirty="0"/>
              <a:t>A child inherits CSS styles from a parent, which means that styles applied to a parent will apply to a child as well</a:t>
            </a:r>
          </a:p>
          <a:p>
            <a:pPr lvl="1"/>
            <a:r>
              <a:rPr lang="en-US" dirty="0"/>
              <a:t>This isn’t the case for all CSS properties</a:t>
            </a:r>
          </a:p>
        </p:txBody>
      </p:sp>
      <p:grpSp>
        <p:nvGrpSpPr>
          <p:cNvPr id="9" name="Group 8" descr="CSS Box model showing parent/child relationship."/>
          <p:cNvGrpSpPr/>
          <p:nvPr/>
        </p:nvGrpSpPr>
        <p:grpSpPr>
          <a:xfrm>
            <a:off x="6218237" y="1439862"/>
            <a:ext cx="5638800" cy="3581400"/>
            <a:chOff x="4691529" y="1897529"/>
            <a:chExt cx="3995271" cy="2345765"/>
          </a:xfrm>
        </p:grpSpPr>
        <p:sp>
          <p:nvSpPr>
            <p:cNvPr id="10" name="Rectangle 9"/>
            <p:cNvSpPr/>
            <p:nvPr/>
          </p:nvSpPr>
          <p:spPr>
            <a:xfrm>
              <a:off x="4691529" y="1897529"/>
              <a:ext cx="3995271" cy="2345765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Parent Box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054" y="2465295"/>
              <a:ext cx="3021711" cy="1299881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Child Box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580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7C10"/>
                </a:solidFill>
              </a:rPr>
              <a:t>Problems with the CSS Box Model</a:t>
            </a:r>
            <a:endParaRPr lang="en-US" dirty="0">
              <a:solidFill>
                <a:srgbClr val="107C1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167327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The CSS Box model is not without problems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Some browsers will apply properties differently</a:t>
            </a:r>
          </a:p>
          <a:p>
            <a:pPr lvl="2"/>
            <a:r>
              <a:rPr lang="en-US" dirty="0"/>
              <a:t>For example, height and width are supposed to be separate attributes but sometimes aren’t treated as such by older browsers</a:t>
            </a:r>
          </a:p>
        </p:txBody>
      </p:sp>
    </p:spTree>
    <p:extLst>
      <p:ext uri="{BB962C8B-B14F-4D97-AF65-F5344CB8AC3E}">
        <p14:creationId xmlns:p14="http://schemas.microsoft.com/office/powerpoint/2010/main" val="1665190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97280"/>
            <a:ext cx="7315200" cy="1200329"/>
          </a:xfrm>
        </p:spPr>
        <p:txBody>
          <a:bodyPr/>
          <a:lstStyle/>
          <a:p>
            <a:r>
              <a:rPr lang="en-US" dirty="0" err="1" smtClean="0"/>
              <a:t>Flexboxes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7C10"/>
                </a:solidFill>
              </a:rPr>
              <a:t>The CSS </a:t>
            </a:r>
            <a:r>
              <a:rPr lang="en-US" dirty="0" err="1" smtClean="0">
                <a:solidFill>
                  <a:srgbClr val="107C10"/>
                </a:solidFill>
              </a:rPr>
              <a:t>Flexbox</a:t>
            </a:r>
            <a:r>
              <a:rPr lang="en-US" dirty="0" smtClean="0">
                <a:solidFill>
                  <a:srgbClr val="107C10"/>
                </a:solidFill>
              </a:rPr>
              <a:t> Box Model</a:t>
            </a:r>
            <a:endParaRPr lang="en-US" dirty="0">
              <a:solidFill>
                <a:srgbClr val="107C1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5852477" cy="529581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600" dirty="0"/>
              <a:t>CSS3 now includes the </a:t>
            </a:r>
            <a:r>
              <a:rPr lang="en-US" sz="2600" b="1" dirty="0" err="1"/>
              <a:t>Flexbox</a:t>
            </a:r>
            <a:r>
              <a:rPr lang="en-US" sz="2600" b="1" dirty="0"/>
              <a:t> Box model</a:t>
            </a:r>
            <a:r>
              <a:rPr lang="en-US" sz="2600" dirty="0"/>
              <a:t>, a layout mode that provides flexibility when a user changes the size of their browser window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Elements, navigation bars, forms and pictures will resize and reposition automatically to fill available space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We use </a:t>
            </a:r>
            <a:r>
              <a:rPr lang="en-US" sz="2600" b="1" dirty="0"/>
              <a:t>media queries </a:t>
            </a:r>
            <a:r>
              <a:rPr lang="en-US" sz="2600" dirty="0"/>
              <a:t>to determine which device is being used</a:t>
            </a:r>
          </a:p>
          <a:p>
            <a:pPr lvl="2"/>
            <a:r>
              <a:rPr lang="en-US" dirty="0"/>
              <a:t>CSS uses this information to automatically adjusts our HTML document to fit a </a:t>
            </a:r>
            <a:r>
              <a:rPr lang="en-US" dirty="0" smtClean="0"/>
              <a:t>screen</a:t>
            </a:r>
            <a:endParaRPr lang="en-US" dirty="0"/>
          </a:p>
        </p:txBody>
      </p:sp>
      <p:grpSp>
        <p:nvGrpSpPr>
          <p:cNvPr id="6" name="Group 13" descr="Example of Flexbox model in CSS3."/>
          <p:cNvGrpSpPr>
            <a:grpSpLocks noChangeAspect="1"/>
          </p:cNvGrpSpPr>
          <p:nvPr/>
        </p:nvGrpSpPr>
        <p:grpSpPr bwMode="auto">
          <a:xfrm>
            <a:off x="8428037" y="1363662"/>
            <a:ext cx="3609774" cy="6535860"/>
            <a:chOff x="2093" y="1089"/>
            <a:chExt cx="522" cy="945"/>
          </a:xfrm>
        </p:grpSpPr>
        <p:sp>
          <p:nvSpPr>
            <p:cNvPr id="7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093" y="1089"/>
              <a:ext cx="522" cy="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2098" y="1094"/>
              <a:ext cx="522" cy="935"/>
            </a:xfrm>
            <a:custGeom>
              <a:avLst/>
              <a:gdLst>
                <a:gd name="T0" fmla="*/ 108 w 108"/>
                <a:gd name="T1" fmla="*/ 188 h 196"/>
                <a:gd name="T2" fmla="*/ 99 w 108"/>
                <a:gd name="T3" fmla="*/ 196 h 196"/>
                <a:gd name="T4" fmla="*/ 8 w 108"/>
                <a:gd name="T5" fmla="*/ 196 h 196"/>
                <a:gd name="T6" fmla="*/ 0 w 108"/>
                <a:gd name="T7" fmla="*/ 188 h 196"/>
                <a:gd name="T8" fmla="*/ 0 w 108"/>
                <a:gd name="T9" fmla="*/ 8 h 196"/>
                <a:gd name="T10" fmla="*/ 8 w 108"/>
                <a:gd name="T11" fmla="*/ 0 h 196"/>
                <a:gd name="T12" fmla="*/ 99 w 108"/>
                <a:gd name="T13" fmla="*/ 0 h 196"/>
                <a:gd name="T14" fmla="*/ 108 w 108"/>
                <a:gd name="T15" fmla="*/ 8 h 196"/>
                <a:gd name="T16" fmla="*/ 108 w 108"/>
                <a:gd name="T17" fmla="*/ 18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96">
                  <a:moveTo>
                    <a:pt x="108" y="188"/>
                  </a:moveTo>
                  <a:cubicBezTo>
                    <a:pt x="108" y="192"/>
                    <a:pt x="104" y="196"/>
                    <a:pt x="99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4" y="196"/>
                    <a:pt x="0" y="192"/>
                    <a:pt x="0" y="18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4" y="0"/>
                    <a:pt x="108" y="4"/>
                    <a:pt x="108" y="8"/>
                  </a:cubicBezTo>
                  <a:lnTo>
                    <a:pt x="108" y="18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2122" y="1227"/>
              <a:ext cx="469" cy="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2214" y="1146"/>
              <a:ext cx="285" cy="15"/>
            </a:xfrm>
            <a:custGeom>
              <a:avLst/>
              <a:gdLst>
                <a:gd name="T0" fmla="*/ 59 w 59"/>
                <a:gd name="T1" fmla="*/ 2 h 3"/>
                <a:gd name="T2" fmla="*/ 58 w 59"/>
                <a:gd name="T3" fmla="*/ 3 h 3"/>
                <a:gd name="T4" fmla="*/ 1 w 59"/>
                <a:gd name="T5" fmla="*/ 3 h 3"/>
                <a:gd name="T6" fmla="*/ 0 w 59"/>
                <a:gd name="T7" fmla="*/ 2 h 3"/>
                <a:gd name="T8" fmla="*/ 0 w 59"/>
                <a:gd name="T9" fmla="*/ 2 h 3"/>
                <a:gd name="T10" fmla="*/ 1 w 59"/>
                <a:gd name="T11" fmla="*/ 0 h 3"/>
                <a:gd name="T12" fmla="*/ 58 w 59"/>
                <a:gd name="T13" fmla="*/ 0 h 3"/>
                <a:gd name="T14" fmla="*/ 59 w 59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3">
                  <a:moveTo>
                    <a:pt x="59" y="2"/>
                  </a:moveTo>
                  <a:cubicBezTo>
                    <a:pt x="59" y="2"/>
                    <a:pt x="59" y="3"/>
                    <a:pt x="58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59" y="1"/>
                    <a:pt x="59" y="2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2122" y="1948"/>
              <a:ext cx="53" cy="29"/>
            </a:xfrm>
            <a:custGeom>
              <a:avLst/>
              <a:gdLst>
                <a:gd name="T0" fmla="*/ 11 w 11"/>
                <a:gd name="T1" fmla="*/ 3 h 6"/>
                <a:gd name="T2" fmla="*/ 8 w 11"/>
                <a:gd name="T3" fmla="*/ 6 h 6"/>
                <a:gd name="T4" fmla="*/ 3 w 11"/>
                <a:gd name="T5" fmla="*/ 6 h 6"/>
                <a:gd name="T6" fmla="*/ 0 w 11"/>
                <a:gd name="T7" fmla="*/ 3 h 6"/>
                <a:gd name="T8" fmla="*/ 0 w 11"/>
                <a:gd name="T9" fmla="*/ 3 h 6"/>
                <a:gd name="T10" fmla="*/ 3 w 11"/>
                <a:gd name="T11" fmla="*/ 0 h 6"/>
                <a:gd name="T12" fmla="*/ 8 w 11"/>
                <a:gd name="T13" fmla="*/ 0 h 6"/>
                <a:gd name="T14" fmla="*/ 11 w 11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11" y="3"/>
                  </a:moveTo>
                  <a:cubicBezTo>
                    <a:pt x="11" y="5"/>
                    <a:pt x="10" y="6"/>
                    <a:pt x="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2"/>
                    <a:pt x="11" y="3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2538" y="1948"/>
              <a:ext cx="53" cy="29"/>
            </a:xfrm>
            <a:custGeom>
              <a:avLst/>
              <a:gdLst>
                <a:gd name="T0" fmla="*/ 11 w 11"/>
                <a:gd name="T1" fmla="*/ 3 h 6"/>
                <a:gd name="T2" fmla="*/ 8 w 11"/>
                <a:gd name="T3" fmla="*/ 6 h 6"/>
                <a:gd name="T4" fmla="*/ 3 w 11"/>
                <a:gd name="T5" fmla="*/ 6 h 6"/>
                <a:gd name="T6" fmla="*/ 0 w 11"/>
                <a:gd name="T7" fmla="*/ 3 h 6"/>
                <a:gd name="T8" fmla="*/ 0 w 11"/>
                <a:gd name="T9" fmla="*/ 3 h 6"/>
                <a:gd name="T10" fmla="*/ 3 w 11"/>
                <a:gd name="T11" fmla="*/ 0 h 6"/>
                <a:gd name="T12" fmla="*/ 8 w 11"/>
                <a:gd name="T13" fmla="*/ 0 h 6"/>
                <a:gd name="T14" fmla="*/ 11 w 11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11" y="3"/>
                  </a:moveTo>
                  <a:cubicBezTo>
                    <a:pt x="11" y="5"/>
                    <a:pt x="9" y="6"/>
                    <a:pt x="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1" y="2"/>
                    <a:pt x="11" y="3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2301" y="1934"/>
              <a:ext cx="111" cy="57"/>
            </a:xfrm>
            <a:custGeom>
              <a:avLst/>
              <a:gdLst>
                <a:gd name="T0" fmla="*/ 23 w 23"/>
                <a:gd name="T1" fmla="*/ 6 h 12"/>
                <a:gd name="T2" fmla="*/ 17 w 23"/>
                <a:gd name="T3" fmla="*/ 12 h 12"/>
                <a:gd name="T4" fmla="*/ 6 w 23"/>
                <a:gd name="T5" fmla="*/ 12 h 12"/>
                <a:gd name="T6" fmla="*/ 0 w 23"/>
                <a:gd name="T7" fmla="*/ 6 h 12"/>
                <a:gd name="T8" fmla="*/ 0 w 23"/>
                <a:gd name="T9" fmla="*/ 6 h 12"/>
                <a:gd name="T10" fmla="*/ 6 w 23"/>
                <a:gd name="T11" fmla="*/ 0 h 12"/>
                <a:gd name="T12" fmla="*/ 17 w 23"/>
                <a:gd name="T13" fmla="*/ 0 h 12"/>
                <a:gd name="T14" fmla="*/ 23 w 2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23" y="6"/>
                  </a:moveTo>
                  <a:cubicBezTo>
                    <a:pt x="23" y="10"/>
                    <a:pt x="21" y="12"/>
                    <a:pt x="1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" y="0"/>
                    <a:pt x="23" y="3"/>
                    <a:pt x="23" y="6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Rectangle 3" descr="&quot;&quot;"/>
          <p:cNvSpPr/>
          <p:nvPr/>
        </p:nvSpPr>
        <p:spPr bwMode="auto">
          <a:xfrm>
            <a:off x="7970837" y="4106862"/>
            <a:ext cx="4465638" cy="4572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4" name="Group 13" descr="''"/>
          <p:cNvGrpSpPr/>
          <p:nvPr/>
        </p:nvGrpSpPr>
        <p:grpSpPr>
          <a:xfrm>
            <a:off x="8786481" y="2394266"/>
            <a:ext cx="2918156" cy="645796"/>
            <a:chOff x="5768644" y="1626969"/>
            <a:chExt cx="2918156" cy="645796"/>
          </a:xfrm>
        </p:grpSpPr>
        <p:sp>
          <p:nvSpPr>
            <p:cNvPr id="15" name="Rounded Rectangle 14"/>
            <p:cNvSpPr/>
            <p:nvPr/>
          </p:nvSpPr>
          <p:spPr>
            <a:xfrm>
              <a:off x="5768644" y="1626969"/>
              <a:ext cx="2918156" cy="645796"/>
            </a:xfrm>
            <a:prstGeom prst="roundRect">
              <a:avLst/>
            </a:prstGeom>
            <a:solidFill>
              <a:srgbClr val="FF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056663" y="1732395"/>
              <a:ext cx="476106" cy="419767"/>
              <a:chOff x="2020769" y="1049585"/>
              <a:chExt cx="175975" cy="159430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2055234" y="1125250"/>
                <a:ext cx="107045" cy="837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0" name="Isosceles Triangle 19"/>
              <p:cNvSpPr/>
              <p:nvPr/>
            </p:nvSpPr>
            <p:spPr bwMode="auto">
              <a:xfrm>
                <a:off x="2020769" y="1049585"/>
                <a:ext cx="175975" cy="9280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2088832" y="1146292"/>
                <a:ext cx="26761" cy="62723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17" name="5-Point Star 16"/>
            <p:cNvSpPr>
              <a:spLocks noChangeAspect="1"/>
            </p:cNvSpPr>
            <p:nvPr/>
          </p:nvSpPr>
          <p:spPr bwMode="auto">
            <a:xfrm>
              <a:off x="7000025" y="1728695"/>
              <a:ext cx="488025" cy="449034"/>
            </a:xfrm>
            <a:prstGeom prst="star5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5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" name="Freeform 59"/>
            <p:cNvSpPr>
              <a:spLocks noChangeAspect="1" noEditPoints="1"/>
            </p:cNvSpPr>
            <p:nvPr/>
          </p:nvSpPr>
          <p:spPr bwMode="auto">
            <a:xfrm>
              <a:off x="7955305" y="1732197"/>
              <a:ext cx="449937" cy="445531"/>
            </a:xfrm>
            <a:custGeom>
              <a:avLst/>
              <a:gdLst>
                <a:gd name="T0" fmla="*/ 48 w 54"/>
                <a:gd name="T1" fmla="*/ 23 h 55"/>
                <a:gd name="T2" fmla="*/ 45 w 54"/>
                <a:gd name="T3" fmla="*/ 21 h 55"/>
                <a:gd name="T4" fmla="*/ 44 w 54"/>
                <a:gd name="T5" fmla="*/ 16 h 55"/>
                <a:gd name="T6" fmla="*/ 48 w 54"/>
                <a:gd name="T7" fmla="*/ 10 h 55"/>
                <a:gd name="T8" fmla="*/ 42 w 54"/>
                <a:gd name="T9" fmla="*/ 7 h 55"/>
                <a:gd name="T10" fmla="*/ 36 w 54"/>
                <a:gd name="T11" fmla="*/ 11 h 55"/>
                <a:gd name="T12" fmla="*/ 31 w 54"/>
                <a:gd name="T13" fmla="*/ 7 h 55"/>
                <a:gd name="T14" fmla="*/ 29 w 54"/>
                <a:gd name="T15" fmla="*/ 0 h 55"/>
                <a:gd name="T16" fmla="*/ 23 w 54"/>
                <a:gd name="T17" fmla="*/ 2 h 55"/>
                <a:gd name="T18" fmla="*/ 21 w 54"/>
                <a:gd name="T19" fmla="*/ 10 h 55"/>
                <a:gd name="T20" fmla="*/ 15 w 54"/>
                <a:gd name="T21" fmla="*/ 10 h 55"/>
                <a:gd name="T22" fmla="*/ 9 w 54"/>
                <a:gd name="T23" fmla="*/ 7 h 55"/>
                <a:gd name="T24" fmla="*/ 7 w 54"/>
                <a:gd name="T25" fmla="*/ 12 h 55"/>
                <a:gd name="T26" fmla="*/ 10 w 54"/>
                <a:gd name="T27" fmla="*/ 19 h 55"/>
                <a:gd name="T28" fmla="*/ 9 w 54"/>
                <a:gd name="T29" fmla="*/ 21 h 55"/>
                <a:gd name="T30" fmla="*/ 6 w 54"/>
                <a:gd name="T31" fmla="*/ 23 h 55"/>
                <a:gd name="T32" fmla="*/ 0 w 54"/>
                <a:gd name="T33" fmla="*/ 26 h 55"/>
                <a:gd name="T34" fmla="*/ 2 w 54"/>
                <a:gd name="T35" fmla="*/ 31 h 55"/>
                <a:gd name="T36" fmla="*/ 9 w 54"/>
                <a:gd name="T37" fmla="*/ 34 h 55"/>
                <a:gd name="T38" fmla="*/ 10 w 54"/>
                <a:gd name="T39" fmla="*/ 36 h 55"/>
                <a:gd name="T40" fmla="*/ 10 w 54"/>
                <a:gd name="T41" fmla="*/ 39 h 55"/>
                <a:gd name="T42" fmla="*/ 7 w 54"/>
                <a:gd name="T43" fmla="*/ 45 h 55"/>
                <a:gd name="T44" fmla="*/ 12 w 54"/>
                <a:gd name="T45" fmla="*/ 48 h 55"/>
                <a:gd name="T46" fmla="*/ 19 w 54"/>
                <a:gd name="T47" fmla="*/ 45 h 55"/>
                <a:gd name="T48" fmla="*/ 21 w 54"/>
                <a:gd name="T49" fmla="*/ 45 h 55"/>
                <a:gd name="T50" fmla="*/ 23 w 54"/>
                <a:gd name="T51" fmla="*/ 48 h 55"/>
                <a:gd name="T52" fmla="*/ 25 w 54"/>
                <a:gd name="T53" fmla="*/ 55 h 55"/>
                <a:gd name="T54" fmla="*/ 31 w 54"/>
                <a:gd name="T55" fmla="*/ 53 h 55"/>
                <a:gd name="T56" fmla="*/ 33 w 54"/>
                <a:gd name="T57" fmla="*/ 46 h 55"/>
                <a:gd name="T58" fmla="*/ 35 w 54"/>
                <a:gd name="T59" fmla="*/ 45 h 55"/>
                <a:gd name="T60" fmla="*/ 39 w 54"/>
                <a:gd name="T61" fmla="*/ 45 h 55"/>
                <a:gd name="T62" fmla="*/ 45 w 54"/>
                <a:gd name="T63" fmla="*/ 48 h 55"/>
                <a:gd name="T64" fmla="*/ 48 w 54"/>
                <a:gd name="T65" fmla="*/ 43 h 55"/>
                <a:gd name="T66" fmla="*/ 44 w 54"/>
                <a:gd name="T67" fmla="*/ 36 h 55"/>
                <a:gd name="T68" fmla="*/ 45 w 54"/>
                <a:gd name="T69" fmla="*/ 34 h 55"/>
                <a:gd name="T70" fmla="*/ 48 w 54"/>
                <a:gd name="T71" fmla="*/ 32 h 55"/>
                <a:gd name="T72" fmla="*/ 54 w 54"/>
                <a:gd name="T73" fmla="*/ 30 h 55"/>
                <a:gd name="T74" fmla="*/ 52 w 54"/>
                <a:gd name="T75" fmla="*/ 24 h 55"/>
                <a:gd name="T76" fmla="*/ 17 w 54"/>
                <a:gd name="T77" fmla="*/ 28 h 55"/>
                <a:gd name="T78" fmla="*/ 37 w 54"/>
                <a:gd name="T79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" h="55">
                  <a:moveTo>
                    <a:pt x="52" y="24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6" y="23"/>
                    <a:pt x="45" y="22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4" y="20"/>
                    <a:pt x="44" y="19"/>
                  </a:cubicBezTo>
                  <a:cubicBezTo>
                    <a:pt x="44" y="18"/>
                    <a:pt x="43" y="17"/>
                    <a:pt x="44" y="1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1"/>
                    <a:pt x="48" y="10"/>
                    <a:pt x="48" y="10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3" y="6"/>
                    <a:pt x="42" y="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11"/>
                    <a:pt x="36" y="11"/>
                    <a:pt x="36" y="11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2" y="9"/>
                    <a:pt x="31" y="8"/>
                    <a:pt x="31" y="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0" y="0"/>
                    <a:pt x="29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1"/>
                    <a:pt x="23" y="2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9"/>
                    <a:pt x="22" y="9"/>
                    <a:pt x="21" y="10"/>
                  </a:cubicBezTo>
                  <a:cubicBezTo>
                    <a:pt x="20" y="10"/>
                    <a:pt x="19" y="10"/>
                    <a:pt x="19" y="11"/>
                  </a:cubicBezTo>
                  <a:cubicBezTo>
                    <a:pt x="18" y="11"/>
                    <a:pt x="17" y="11"/>
                    <a:pt x="15" y="10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7"/>
                    <a:pt x="10" y="18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8" y="23"/>
                    <a:pt x="6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1" y="31"/>
                    <a:pt x="2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8" y="32"/>
                    <a:pt x="9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10" y="35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7"/>
                    <a:pt x="11" y="38"/>
                    <a:pt x="10" y="3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4"/>
                    <a:pt x="6" y="45"/>
                    <a:pt x="7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1" y="49"/>
                    <a:pt x="12" y="48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7" y="44"/>
                    <a:pt x="18" y="44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20" y="45"/>
                    <a:pt x="21" y="45"/>
                  </a:cubicBezTo>
                  <a:cubicBezTo>
                    <a:pt x="21" y="45"/>
                    <a:pt x="21" y="46"/>
                    <a:pt x="21" y="46"/>
                  </a:cubicBezTo>
                  <a:cubicBezTo>
                    <a:pt x="22" y="46"/>
                    <a:pt x="23" y="46"/>
                    <a:pt x="23" y="48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4" y="54"/>
                    <a:pt x="24" y="55"/>
                    <a:pt x="25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0" y="55"/>
                    <a:pt x="31" y="54"/>
                    <a:pt x="31" y="53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6"/>
                    <a:pt x="32" y="46"/>
                    <a:pt x="33" y="46"/>
                  </a:cubicBezTo>
                  <a:cubicBezTo>
                    <a:pt x="33" y="46"/>
                    <a:pt x="33" y="45"/>
                    <a:pt x="33" y="45"/>
                  </a:cubicBezTo>
                  <a:cubicBezTo>
                    <a:pt x="34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4"/>
                    <a:pt x="37" y="44"/>
                    <a:pt x="39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3" y="49"/>
                    <a:pt x="44" y="48"/>
                    <a:pt x="45" y="4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4"/>
                    <a:pt x="48" y="43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3" y="38"/>
                    <a:pt x="44" y="37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5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3"/>
                    <a:pt x="46" y="32"/>
                    <a:pt x="48" y="32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31"/>
                    <a:pt x="54" y="30"/>
                    <a:pt x="54" y="30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5"/>
                    <a:pt x="53" y="24"/>
                    <a:pt x="52" y="24"/>
                  </a:cubicBezTo>
                  <a:close/>
                  <a:moveTo>
                    <a:pt x="27" y="37"/>
                  </a:moveTo>
                  <a:cubicBezTo>
                    <a:pt x="22" y="37"/>
                    <a:pt x="17" y="33"/>
                    <a:pt x="17" y="28"/>
                  </a:cubicBezTo>
                  <a:cubicBezTo>
                    <a:pt x="17" y="22"/>
                    <a:pt x="22" y="18"/>
                    <a:pt x="27" y="18"/>
                  </a:cubicBezTo>
                  <a:cubicBezTo>
                    <a:pt x="33" y="18"/>
                    <a:pt x="37" y="22"/>
                    <a:pt x="37" y="28"/>
                  </a:cubicBezTo>
                  <a:cubicBezTo>
                    <a:pt x="37" y="33"/>
                    <a:pt x="33" y="37"/>
                    <a:pt x="27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13" descr="''"/>
          <p:cNvGrpSpPr>
            <a:grpSpLocks noChangeAspect="1"/>
          </p:cNvGrpSpPr>
          <p:nvPr/>
        </p:nvGrpSpPr>
        <p:grpSpPr bwMode="auto">
          <a:xfrm rot="16200000">
            <a:off x="7899078" y="2967897"/>
            <a:ext cx="3228774" cy="5846021"/>
            <a:chOff x="2093" y="1089"/>
            <a:chExt cx="522" cy="945"/>
          </a:xfrm>
        </p:grpSpPr>
        <p:sp>
          <p:nvSpPr>
            <p:cNvPr id="23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093" y="1089"/>
              <a:ext cx="522" cy="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098" y="1094"/>
              <a:ext cx="522" cy="935"/>
            </a:xfrm>
            <a:custGeom>
              <a:avLst/>
              <a:gdLst>
                <a:gd name="T0" fmla="*/ 108 w 108"/>
                <a:gd name="T1" fmla="*/ 188 h 196"/>
                <a:gd name="T2" fmla="*/ 99 w 108"/>
                <a:gd name="T3" fmla="*/ 196 h 196"/>
                <a:gd name="T4" fmla="*/ 8 w 108"/>
                <a:gd name="T5" fmla="*/ 196 h 196"/>
                <a:gd name="T6" fmla="*/ 0 w 108"/>
                <a:gd name="T7" fmla="*/ 188 h 196"/>
                <a:gd name="T8" fmla="*/ 0 w 108"/>
                <a:gd name="T9" fmla="*/ 8 h 196"/>
                <a:gd name="T10" fmla="*/ 8 w 108"/>
                <a:gd name="T11" fmla="*/ 0 h 196"/>
                <a:gd name="T12" fmla="*/ 99 w 108"/>
                <a:gd name="T13" fmla="*/ 0 h 196"/>
                <a:gd name="T14" fmla="*/ 108 w 108"/>
                <a:gd name="T15" fmla="*/ 8 h 196"/>
                <a:gd name="T16" fmla="*/ 108 w 108"/>
                <a:gd name="T17" fmla="*/ 18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96">
                  <a:moveTo>
                    <a:pt x="108" y="188"/>
                  </a:moveTo>
                  <a:cubicBezTo>
                    <a:pt x="108" y="192"/>
                    <a:pt x="104" y="196"/>
                    <a:pt x="99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4" y="196"/>
                    <a:pt x="0" y="192"/>
                    <a:pt x="0" y="18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4" y="0"/>
                    <a:pt x="108" y="4"/>
                    <a:pt x="108" y="8"/>
                  </a:cubicBezTo>
                  <a:lnTo>
                    <a:pt x="108" y="18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2122" y="1227"/>
              <a:ext cx="469" cy="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2214" y="1146"/>
              <a:ext cx="285" cy="15"/>
            </a:xfrm>
            <a:custGeom>
              <a:avLst/>
              <a:gdLst>
                <a:gd name="T0" fmla="*/ 59 w 59"/>
                <a:gd name="T1" fmla="*/ 2 h 3"/>
                <a:gd name="T2" fmla="*/ 58 w 59"/>
                <a:gd name="T3" fmla="*/ 3 h 3"/>
                <a:gd name="T4" fmla="*/ 1 w 59"/>
                <a:gd name="T5" fmla="*/ 3 h 3"/>
                <a:gd name="T6" fmla="*/ 0 w 59"/>
                <a:gd name="T7" fmla="*/ 2 h 3"/>
                <a:gd name="T8" fmla="*/ 0 w 59"/>
                <a:gd name="T9" fmla="*/ 2 h 3"/>
                <a:gd name="T10" fmla="*/ 1 w 59"/>
                <a:gd name="T11" fmla="*/ 0 h 3"/>
                <a:gd name="T12" fmla="*/ 58 w 59"/>
                <a:gd name="T13" fmla="*/ 0 h 3"/>
                <a:gd name="T14" fmla="*/ 59 w 59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3">
                  <a:moveTo>
                    <a:pt x="59" y="2"/>
                  </a:moveTo>
                  <a:cubicBezTo>
                    <a:pt x="59" y="2"/>
                    <a:pt x="59" y="3"/>
                    <a:pt x="58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59" y="1"/>
                    <a:pt x="59" y="2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2" y="1948"/>
              <a:ext cx="53" cy="29"/>
            </a:xfrm>
            <a:custGeom>
              <a:avLst/>
              <a:gdLst>
                <a:gd name="T0" fmla="*/ 11 w 11"/>
                <a:gd name="T1" fmla="*/ 3 h 6"/>
                <a:gd name="T2" fmla="*/ 8 w 11"/>
                <a:gd name="T3" fmla="*/ 6 h 6"/>
                <a:gd name="T4" fmla="*/ 3 w 11"/>
                <a:gd name="T5" fmla="*/ 6 h 6"/>
                <a:gd name="T6" fmla="*/ 0 w 11"/>
                <a:gd name="T7" fmla="*/ 3 h 6"/>
                <a:gd name="T8" fmla="*/ 0 w 11"/>
                <a:gd name="T9" fmla="*/ 3 h 6"/>
                <a:gd name="T10" fmla="*/ 3 w 11"/>
                <a:gd name="T11" fmla="*/ 0 h 6"/>
                <a:gd name="T12" fmla="*/ 8 w 11"/>
                <a:gd name="T13" fmla="*/ 0 h 6"/>
                <a:gd name="T14" fmla="*/ 11 w 11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11" y="3"/>
                  </a:moveTo>
                  <a:cubicBezTo>
                    <a:pt x="11" y="5"/>
                    <a:pt x="10" y="6"/>
                    <a:pt x="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2"/>
                    <a:pt x="11" y="3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2538" y="1948"/>
              <a:ext cx="53" cy="29"/>
            </a:xfrm>
            <a:custGeom>
              <a:avLst/>
              <a:gdLst>
                <a:gd name="T0" fmla="*/ 11 w 11"/>
                <a:gd name="T1" fmla="*/ 3 h 6"/>
                <a:gd name="T2" fmla="*/ 8 w 11"/>
                <a:gd name="T3" fmla="*/ 6 h 6"/>
                <a:gd name="T4" fmla="*/ 3 w 11"/>
                <a:gd name="T5" fmla="*/ 6 h 6"/>
                <a:gd name="T6" fmla="*/ 0 w 11"/>
                <a:gd name="T7" fmla="*/ 3 h 6"/>
                <a:gd name="T8" fmla="*/ 0 w 11"/>
                <a:gd name="T9" fmla="*/ 3 h 6"/>
                <a:gd name="T10" fmla="*/ 3 w 11"/>
                <a:gd name="T11" fmla="*/ 0 h 6"/>
                <a:gd name="T12" fmla="*/ 8 w 11"/>
                <a:gd name="T13" fmla="*/ 0 h 6"/>
                <a:gd name="T14" fmla="*/ 11 w 11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11" y="3"/>
                  </a:moveTo>
                  <a:cubicBezTo>
                    <a:pt x="11" y="5"/>
                    <a:pt x="9" y="6"/>
                    <a:pt x="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1" y="2"/>
                    <a:pt x="11" y="3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301" y="1934"/>
              <a:ext cx="111" cy="57"/>
            </a:xfrm>
            <a:custGeom>
              <a:avLst/>
              <a:gdLst>
                <a:gd name="T0" fmla="*/ 23 w 23"/>
                <a:gd name="T1" fmla="*/ 6 h 12"/>
                <a:gd name="T2" fmla="*/ 17 w 23"/>
                <a:gd name="T3" fmla="*/ 12 h 12"/>
                <a:gd name="T4" fmla="*/ 6 w 23"/>
                <a:gd name="T5" fmla="*/ 12 h 12"/>
                <a:gd name="T6" fmla="*/ 0 w 23"/>
                <a:gd name="T7" fmla="*/ 6 h 12"/>
                <a:gd name="T8" fmla="*/ 0 w 23"/>
                <a:gd name="T9" fmla="*/ 6 h 12"/>
                <a:gd name="T10" fmla="*/ 6 w 23"/>
                <a:gd name="T11" fmla="*/ 0 h 12"/>
                <a:gd name="T12" fmla="*/ 17 w 23"/>
                <a:gd name="T13" fmla="*/ 0 h 12"/>
                <a:gd name="T14" fmla="*/ 23 w 2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23" y="6"/>
                  </a:moveTo>
                  <a:cubicBezTo>
                    <a:pt x="23" y="10"/>
                    <a:pt x="21" y="12"/>
                    <a:pt x="1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" y="0"/>
                    <a:pt x="23" y="3"/>
                    <a:pt x="23" y="6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9" descr="&quot;&quot;"/>
          <p:cNvGrpSpPr/>
          <p:nvPr/>
        </p:nvGrpSpPr>
        <p:grpSpPr>
          <a:xfrm>
            <a:off x="7589837" y="4640262"/>
            <a:ext cx="3860800" cy="645796"/>
            <a:chOff x="4826000" y="2454027"/>
            <a:chExt cx="3860800" cy="645796"/>
          </a:xfrm>
        </p:grpSpPr>
        <p:sp>
          <p:nvSpPr>
            <p:cNvPr id="31" name="Rounded Rectangle 30"/>
            <p:cNvSpPr/>
            <p:nvPr/>
          </p:nvSpPr>
          <p:spPr>
            <a:xfrm>
              <a:off x="4826000" y="2454027"/>
              <a:ext cx="3860800" cy="645796"/>
            </a:xfrm>
            <a:prstGeom prst="roundRect">
              <a:avLst/>
            </a:prstGeom>
            <a:solidFill>
              <a:srgbClr val="FF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271014" y="2552579"/>
              <a:ext cx="476106" cy="419767"/>
              <a:chOff x="2020769" y="1049585"/>
              <a:chExt cx="175975" cy="15943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2055234" y="1125250"/>
                <a:ext cx="107045" cy="837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6" name="Isosceles Triangle 35"/>
              <p:cNvSpPr/>
              <p:nvPr/>
            </p:nvSpPr>
            <p:spPr bwMode="auto">
              <a:xfrm>
                <a:off x="2020769" y="1049585"/>
                <a:ext cx="175975" cy="9280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2088832" y="1146292"/>
                <a:ext cx="26761" cy="62723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33" name="5-Point Star 32"/>
            <p:cNvSpPr>
              <a:spLocks noChangeAspect="1"/>
            </p:cNvSpPr>
            <p:nvPr/>
          </p:nvSpPr>
          <p:spPr bwMode="auto">
            <a:xfrm>
              <a:off x="6526485" y="2555753"/>
              <a:ext cx="488025" cy="449034"/>
            </a:xfrm>
            <a:prstGeom prst="star5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55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8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Freeform 59"/>
            <p:cNvSpPr>
              <a:spLocks noChangeAspect="1" noEditPoints="1"/>
            </p:cNvSpPr>
            <p:nvPr/>
          </p:nvSpPr>
          <p:spPr bwMode="auto">
            <a:xfrm>
              <a:off x="7793875" y="2559255"/>
              <a:ext cx="449937" cy="445531"/>
            </a:xfrm>
            <a:custGeom>
              <a:avLst/>
              <a:gdLst>
                <a:gd name="T0" fmla="*/ 48 w 54"/>
                <a:gd name="T1" fmla="*/ 23 h 55"/>
                <a:gd name="T2" fmla="*/ 45 w 54"/>
                <a:gd name="T3" fmla="*/ 21 h 55"/>
                <a:gd name="T4" fmla="*/ 44 w 54"/>
                <a:gd name="T5" fmla="*/ 16 h 55"/>
                <a:gd name="T6" fmla="*/ 48 w 54"/>
                <a:gd name="T7" fmla="*/ 10 h 55"/>
                <a:gd name="T8" fmla="*/ 42 w 54"/>
                <a:gd name="T9" fmla="*/ 7 h 55"/>
                <a:gd name="T10" fmla="*/ 36 w 54"/>
                <a:gd name="T11" fmla="*/ 11 h 55"/>
                <a:gd name="T12" fmla="*/ 31 w 54"/>
                <a:gd name="T13" fmla="*/ 7 h 55"/>
                <a:gd name="T14" fmla="*/ 29 w 54"/>
                <a:gd name="T15" fmla="*/ 0 h 55"/>
                <a:gd name="T16" fmla="*/ 23 w 54"/>
                <a:gd name="T17" fmla="*/ 2 h 55"/>
                <a:gd name="T18" fmla="*/ 21 w 54"/>
                <a:gd name="T19" fmla="*/ 10 h 55"/>
                <a:gd name="T20" fmla="*/ 15 w 54"/>
                <a:gd name="T21" fmla="*/ 10 h 55"/>
                <a:gd name="T22" fmla="*/ 9 w 54"/>
                <a:gd name="T23" fmla="*/ 7 h 55"/>
                <a:gd name="T24" fmla="*/ 7 w 54"/>
                <a:gd name="T25" fmla="*/ 12 h 55"/>
                <a:gd name="T26" fmla="*/ 10 w 54"/>
                <a:gd name="T27" fmla="*/ 19 h 55"/>
                <a:gd name="T28" fmla="*/ 9 w 54"/>
                <a:gd name="T29" fmla="*/ 21 h 55"/>
                <a:gd name="T30" fmla="*/ 6 w 54"/>
                <a:gd name="T31" fmla="*/ 23 h 55"/>
                <a:gd name="T32" fmla="*/ 0 w 54"/>
                <a:gd name="T33" fmla="*/ 26 h 55"/>
                <a:gd name="T34" fmla="*/ 2 w 54"/>
                <a:gd name="T35" fmla="*/ 31 h 55"/>
                <a:gd name="T36" fmla="*/ 9 w 54"/>
                <a:gd name="T37" fmla="*/ 34 h 55"/>
                <a:gd name="T38" fmla="*/ 10 w 54"/>
                <a:gd name="T39" fmla="*/ 36 h 55"/>
                <a:gd name="T40" fmla="*/ 10 w 54"/>
                <a:gd name="T41" fmla="*/ 39 h 55"/>
                <a:gd name="T42" fmla="*/ 7 w 54"/>
                <a:gd name="T43" fmla="*/ 45 h 55"/>
                <a:gd name="T44" fmla="*/ 12 w 54"/>
                <a:gd name="T45" fmla="*/ 48 h 55"/>
                <a:gd name="T46" fmla="*/ 19 w 54"/>
                <a:gd name="T47" fmla="*/ 45 h 55"/>
                <a:gd name="T48" fmla="*/ 21 w 54"/>
                <a:gd name="T49" fmla="*/ 45 h 55"/>
                <a:gd name="T50" fmla="*/ 23 w 54"/>
                <a:gd name="T51" fmla="*/ 48 h 55"/>
                <a:gd name="T52" fmla="*/ 25 w 54"/>
                <a:gd name="T53" fmla="*/ 55 h 55"/>
                <a:gd name="T54" fmla="*/ 31 w 54"/>
                <a:gd name="T55" fmla="*/ 53 h 55"/>
                <a:gd name="T56" fmla="*/ 33 w 54"/>
                <a:gd name="T57" fmla="*/ 46 h 55"/>
                <a:gd name="T58" fmla="*/ 35 w 54"/>
                <a:gd name="T59" fmla="*/ 45 h 55"/>
                <a:gd name="T60" fmla="*/ 39 w 54"/>
                <a:gd name="T61" fmla="*/ 45 h 55"/>
                <a:gd name="T62" fmla="*/ 45 w 54"/>
                <a:gd name="T63" fmla="*/ 48 h 55"/>
                <a:gd name="T64" fmla="*/ 48 w 54"/>
                <a:gd name="T65" fmla="*/ 43 h 55"/>
                <a:gd name="T66" fmla="*/ 44 w 54"/>
                <a:gd name="T67" fmla="*/ 36 h 55"/>
                <a:gd name="T68" fmla="*/ 45 w 54"/>
                <a:gd name="T69" fmla="*/ 34 h 55"/>
                <a:gd name="T70" fmla="*/ 48 w 54"/>
                <a:gd name="T71" fmla="*/ 32 h 55"/>
                <a:gd name="T72" fmla="*/ 54 w 54"/>
                <a:gd name="T73" fmla="*/ 30 h 55"/>
                <a:gd name="T74" fmla="*/ 52 w 54"/>
                <a:gd name="T75" fmla="*/ 24 h 55"/>
                <a:gd name="T76" fmla="*/ 17 w 54"/>
                <a:gd name="T77" fmla="*/ 28 h 55"/>
                <a:gd name="T78" fmla="*/ 37 w 54"/>
                <a:gd name="T79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" h="55">
                  <a:moveTo>
                    <a:pt x="52" y="24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6" y="23"/>
                    <a:pt x="45" y="22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4" y="20"/>
                    <a:pt x="44" y="19"/>
                  </a:cubicBezTo>
                  <a:cubicBezTo>
                    <a:pt x="44" y="18"/>
                    <a:pt x="43" y="17"/>
                    <a:pt x="44" y="1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1"/>
                    <a:pt x="48" y="10"/>
                    <a:pt x="48" y="10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3" y="6"/>
                    <a:pt x="42" y="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11"/>
                    <a:pt x="36" y="11"/>
                    <a:pt x="36" y="11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2" y="9"/>
                    <a:pt x="31" y="8"/>
                    <a:pt x="31" y="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0" y="0"/>
                    <a:pt x="29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1"/>
                    <a:pt x="23" y="2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9"/>
                    <a:pt x="22" y="9"/>
                    <a:pt x="21" y="10"/>
                  </a:cubicBezTo>
                  <a:cubicBezTo>
                    <a:pt x="20" y="10"/>
                    <a:pt x="19" y="10"/>
                    <a:pt x="19" y="11"/>
                  </a:cubicBezTo>
                  <a:cubicBezTo>
                    <a:pt x="18" y="11"/>
                    <a:pt x="17" y="11"/>
                    <a:pt x="15" y="10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7"/>
                    <a:pt x="10" y="18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8" y="23"/>
                    <a:pt x="6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1" y="31"/>
                    <a:pt x="2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8" y="32"/>
                    <a:pt x="9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10" y="35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7"/>
                    <a:pt x="11" y="38"/>
                    <a:pt x="10" y="3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4"/>
                    <a:pt x="6" y="45"/>
                    <a:pt x="7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1" y="49"/>
                    <a:pt x="12" y="48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7" y="44"/>
                    <a:pt x="18" y="44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20" y="45"/>
                    <a:pt x="21" y="45"/>
                  </a:cubicBezTo>
                  <a:cubicBezTo>
                    <a:pt x="21" y="45"/>
                    <a:pt x="21" y="46"/>
                    <a:pt x="21" y="46"/>
                  </a:cubicBezTo>
                  <a:cubicBezTo>
                    <a:pt x="22" y="46"/>
                    <a:pt x="23" y="46"/>
                    <a:pt x="23" y="48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4" y="54"/>
                    <a:pt x="24" y="55"/>
                    <a:pt x="25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0" y="55"/>
                    <a:pt x="31" y="54"/>
                    <a:pt x="31" y="53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6"/>
                    <a:pt x="32" y="46"/>
                    <a:pt x="33" y="46"/>
                  </a:cubicBezTo>
                  <a:cubicBezTo>
                    <a:pt x="33" y="46"/>
                    <a:pt x="33" y="45"/>
                    <a:pt x="33" y="45"/>
                  </a:cubicBezTo>
                  <a:cubicBezTo>
                    <a:pt x="34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4"/>
                    <a:pt x="37" y="44"/>
                    <a:pt x="39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3" y="49"/>
                    <a:pt x="44" y="48"/>
                    <a:pt x="45" y="4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4"/>
                    <a:pt x="48" y="43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3" y="38"/>
                    <a:pt x="44" y="37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5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3"/>
                    <a:pt x="46" y="32"/>
                    <a:pt x="48" y="32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31"/>
                    <a:pt x="54" y="30"/>
                    <a:pt x="54" y="30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5"/>
                    <a:pt x="53" y="24"/>
                    <a:pt x="52" y="24"/>
                  </a:cubicBezTo>
                  <a:close/>
                  <a:moveTo>
                    <a:pt x="27" y="37"/>
                  </a:moveTo>
                  <a:cubicBezTo>
                    <a:pt x="22" y="37"/>
                    <a:pt x="17" y="33"/>
                    <a:pt x="17" y="28"/>
                  </a:cubicBezTo>
                  <a:cubicBezTo>
                    <a:pt x="17" y="22"/>
                    <a:pt x="22" y="18"/>
                    <a:pt x="27" y="18"/>
                  </a:cubicBezTo>
                  <a:cubicBezTo>
                    <a:pt x="33" y="18"/>
                    <a:pt x="37" y="22"/>
                    <a:pt x="37" y="28"/>
                  </a:cubicBezTo>
                  <a:cubicBezTo>
                    <a:pt x="37" y="33"/>
                    <a:pt x="33" y="37"/>
                    <a:pt x="27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 descr="&quot;&quot;"/>
          <p:cNvSpPr/>
          <p:nvPr/>
        </p:nvSpPr>
        <p:spPr bwMode="auto">
          <a:xfrm>
            <a:off x="6446837" y="6545262"/>
            <a:ext cx="5989638" cy="4572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9" name="Straight Arrow Connector 38" descr="&quot;&quot;"/>
          <p:cNvCxnSpPr/>
          <p:nvPr/>
        </p:nvCxnSpPr>
        <p:spPr>
          <a:xfrm flipH="1" flipV="1">
            <a:off x="7589837" y="5554662"/>
            <a:ext cx="3857703" cy="10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58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107C10"/>
                </a:solidFill>
              </a:rPr>
              <a:t>Flexbox</a:t>
            </a:r>
            <a:r>
              <a:rPr lang="en-US" dirty="0" smtClean="0">
                <a:solidFill>
                  <a:srgbClr val="107C10"/>
                </a:solidFill>
              </a:rPr>
              <a:t> Items</a:t>
            </a:r>
            <a:endParaRPr lang="en-US" dirty="0">
              <a:solidFill>
                <a:srgbClr val="107C1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5852477" cy="3855415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An element is defined as a </a:t>
            </a:r>
            <a:r>
              <a:rPr lang="en-US" dirty="0" err="1"/>
              <a:t>flexbox</a:t>
            </a:r>
            <a:r>
              <a:rPr lang="en-US" dirty="0"/>
              <a:t> using the </a:t>
            </a:r>
            <a:r>
              <a:rPr lang="en-US" dirty="0">
                <a:latin typeface="Courier"/>
                <a:cs typeface="Courier"/>
              </a:rPr>
              <a:t>display</a:t>
            </a:r>
            <a:r>
              <a:rPr lang="en-US" dirty="0"/>
              <a:t> property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The display property possesses two values: </a:t>
            </a:r>
            <a:r>
              <a:rPr lang="en-US" dirty="0" err="1">
                <a:latin typeface="Courier"/>
                <a:cs typeface="Courier"/>
              </a:rPr>
              <a:t>flexbox</a:t>
            </a:r>
            <a:r>
              <a:rPr lang="en-US" dirty="0"/>
              <a:t> and </a:t>
            </a:r>
            <a:r>
              <a:rPr lang="en-US" dirty="0">
                <a:latin typeface="Courier"/>
                <a:cs typeface="Courier"/>
              </a:rPr>
              <a:t>inline-</a:t>
            </a:r>
            <a:r>
              <a:rPr lang="en-US" dirty="0" err="1">
                <a:latin typeface="Courier"/>
                <a:cs typeface="Courier"/>
              </a:rPr>
              <a:t>flexbox</a:t>
            </a:r>
            <a:endParaRPr lang="en-US" dirty="0">
              <a:latin typeface="Courier"/>
              <a:cs typeface="Courier"/>
            </a:endParaRPr>
          </a:p>
          <a:p>
            <a:pPr lvl="2"/>
            <a:r>
              <a:rPr lang="en-US" dirty="0"/>
              <a:t>the </a:t>
            </a:r>
            <a:r>
              <a:rPr lang="en-US" dirty="0" err="1">
                <a:latin typeface="Courier"/>
                <a:cs typeface="Courier"/>
              </a:rPr>
              <a:t>flexbox</a:t>
            </a:r>
            <a:r>
              <a:rPr lang="en-US" dirty="0"/>
              <a:t> value sets the </a:t>
            </a:r>
            <a:r>
              <a:rPr lang="en-US" dirty="0" err="1"/>
              <a:t>flexbox</a:t>
            </a:r>
            <a:r>
              <a:rPr lang="en-US" dirty="0"/>
              <a:t> as a block-level element</a:t>
            </a:r>
          </a:p>
          <a:p>
            <a:pPr lvl="2"/>
            <a:r>
              <a:rPr lang="en-US" dirty="0"/>
              <a:t>the </a:t>
            </a:r>
            <a:r>
              <a:rPr lang="en-US" dirty="0">
                <a:latin typeface="Courier"/>
                <a:cs typeface="Courier"/>
              </a:rPr>
              <a:t>inline-</a:t>
            </a:r>
            <a:r>
              <a:rPr lang="en-US" dirty="0" err="1">
                <a:latin typeface="Courier"/>
                <a:cs typeface="Courier"/>
              </a:rPr>
              <a:t>flexbox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/>
              <a:t>value sets the </a:t>
            </a:r>
            <a:r>
              <a:rPr lang="en-US" dirty="0" err="1"/>
              <a:t>flexbox</a:t>
            </a:r>
            <a:r>
              <a:rPr lang="en-US" dirty="0"/>
              <a:t> as an inline-level </a:t>
            </a:r>
            <a:r>
              <a:rPr lang="en-US" dirty="0" smtClean="0"/>
              <a:t>element</a:t>
            </a:r>
            <a:endParaRPr lang="en-US" dirty="0"/>
          </a:p>
        </p:txBody>
      </p:sp>
      <p:grpSp>
        <p:nvGrpSpPr>
          <p:cNvPr id="6" name="Group 13" descr="Example of a flexbox using the display properties flexbox and inline-flexbox."/>
          <p:cNvGrpSpPr>
            <a:grpSpLocks noChangeAspect="1"/>
          </p:cNvGrpSpPr>
          <p:nvPr/>
        </p:nvGrpSpPr>
        <p:grpSpPr bwMode="auto">
          <a:xfrm>
            <a:off x="8428037" y="1363662"/>
            <a:ext cx="3609774" cy="6535860"/>
            <a:chOff x="2093" y="1089"/>
            <a:chExt cx="522" cy="945"/>
          </a:xfrm>
        </p:grpSpPr>
        <p:sp>
          <p:nvSpPr>
            <p:cNvPr id="7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093" y="1089"/>
              <a:ext cx="522" cy="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2098" y="1094"/>
              <a:ext cx="522" cy="935"/>
            </a:xfrm>
            <a:custGeom>
              <a:avLst/>
              <a:gdLst>
                <a:gd name="T0" fmla="*/ 108 w 108"/>
                <a:gd name="T1" fmla="*/ 188 h 196"/>
                <a:gd name="T2" fmla="*/ 99 w 108"/>
                <a:gd name="T3" fmla="*/ 196 h 196"/>
                <a:gd name="T4" fmla="*/ 8 w 108"/>
                <a:gd name="T5" fmla="*/ 196 h 196"/>
                <a:gd name="T6" fmla="*/ 0 w 108"/>
                <a:gd name="T7" fmla="*/ 188 h 196"/>
                <a:gd name="T8" fmla="*/ 0 w 108"/>
                <a:gd name="T9" fmla="*/ 8 h 196"/>
                <a:gd name="T10" fmla="*/ 8 w 108"/>
                <a:gd name="T11" fmla="*/ 0 h 196"/>
                <a:gd name="T12" fmla="*/ 99 w 108"/>
                <a:gd name="T13" fmla="*/ 0 h 196"/>
                <a:gd name="T14" fmla="*/ 108 w 108"/>
                <a:gd name="T15" fmla="*/ 8 h 196"/>
                <a:gd name="T16" fmla="*/ 108 w 108"/>
                <a:gd name="T17" fmla="*/ 18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96">
                  <a:moveTo>
                    <a:pt x="108" y="188"/>
                  </a:moveTo>
                  <a:cubicBezTo>
                    <a:pt x="108" y="192"/>
                    <a:pt x="104" y="196"/>
                    <a:pt x="99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4" y="196"/>
                    <a:pt x="0" y="192"/>
                    <a:pt x="0" y="18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4" y="0"/>
                    <a:pt x="108" y="4"/>
                    <a:pt x="108" y="8"/>
                  </a:cubicBezTo>
                  <a:lnTo>
                    <a:pt x="108" y="18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2122" y="1227"/>
              <a:ext cx="469" cy="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2214" y="1146"/>
              <a:ext cx="285" cy="15"/>
            </a:xfrm>
            <a:custGeom>
              <a:avLst/>
              <a:gdLst>
                <a:gd name="T0" fmla="*/ 59 w 59"/>
                <a:gd name="T1" fmla="*/ 2 h 3"/>
                <a:gd name="T2" fmla="*/ 58 w 59"/>
                <a:gd name="T3" fmla="*/ 3 h 3"/>
                <a:gd name="T4" fmla="*/ 1 w 59"/>
                <a:gd name="T5" fmla="*/ 3 h 3"/>
                <a:gd name="T6" fmla="*/ 0 w 59"/>
                <a:gd name="T7" fmla="*/ 2 h 3"/>
                <a:gd name="T8" fmla="*/ 0 w 59"/>
                <a:gd name="T9" fmla="*/ 2 h 3"/>
                <a:gd name="T10" fmla="*/ 1 w 59"/>
                <a:gd name="T11" fmla="*/ 0 h 3"/>
                <a:gd name="T12" fmla="*/ 58 w 59"/>
                <a:gd name="T13" fmla="*/ 0 h 3"/>
                <a:gd name="T14" fmla="*/ 59 w 59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3">
                  <a:moveTo>
                    <a:pt x="59" y="2"/>
                  </a:moveTo>
                  <a:cubicBezTo>
                    <a:pt x="59" y="2"/>
                    <a:pt x="59" y="3"/>
                    <a:pt x="58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59" y="1"/>
                    <a:pt x="59" y="2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2122" y="1948"/>
              <a:ext cx="53" cy="29"/>
            </a:xfrm>
            <a:custGeom>
              <a:avLst/>
              <a:gdLst>
                <a:gd name="T0" fmla="*/ 11 w 11"/>
                <a:gd name="T1" fmla="*/ 3 h 6"/>
                <a:gd name="T2" fmla="*/ 8 w 11"/>
                <a:gd name="T3" fmla="*/ 6 h 6"/>
                <a:gd name="T4" fmla="*/ 3 w 11"/>
                <a:gd name="T5" fmla="*/ 6 h 6"/>
                <a:gd name="T6" fmla="*/ 0 w 11"/>
                <a:gd name="T7" fmla="*/ 3 h 6"/>
                <a:gd name="T8" fmla="*/ 0 w 11"/>
                <a:gd name="T9" fmla="*/ 3 h 6"/>
                <a:gd name="T10" fmla="*/ 3 w 11"/>
                <a:gd name="T11" fmla="*/ 0 h 6"/>
                <a:gd name="T12" fmla="*/ 8 w 11"/>
                <a:gd name="T13" fmla="*/ 0 h 6"/>
                <a:gd name="T14" fmla="*/ 11 w 11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11" y="3"/>
                  </a:moveTo>
                  <a:cubicBezTo>
                    <a:pt x="11" y="5"/>
                    <a:pt x="10" y="6"/>
                    <a:pt x="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2"/>
                    <a:pt x="11" y="3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2538" y="1948"/>
              <a:ext cx="53" cy="29"/>
            </a:xfrm>
            <a:custGeom>
              <a:avLst/>
              <a:gdLst>
                <a:gd name="T0" fmla="*/ 11 w 11"/>
                <a:gd name="T1" fmla="*/ 3 h 6"/>
                <a:gd name="T2" fmla="*/ 8 w 11"/>
                <a:gd name="T3" fmla="*/ 6 h 6"/>
                <a:gd name="T4" fmla="*/ 3 w 11"/>
                <a:gd name="T5" fmla="*/ 6 h 6"/>
                <a:gd name="T6" fmla="*/ 0 w 11"/>
                <a:gd name="T7" fmla="*/ 3 h 6"/>
                <a:gd name="T8" fmla="*/ 0 w 11"/>
                <a:gd name="T9" fmla="*/ 3 h 6"/>
                <a:gd name="T10" fmla="*/ 3 w 11"/>
                <a:gd name="T11" fmla="*/ 0 h 6"/>
                <a:gd name="T12" fmla="*/ 8 w 11"/>
                <a:gd name="T13" fmla="*/ 0 h 6"/>
                <a:gd name="T14" fmla="*/ 11 w 11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11" y="3"/>
                  </a:moveTo>
                  <a:cubicBezTo>
                    <a:pt x="11" y="5"/>
                    <a:pt x="9" y="6"/>
                    <a:pt x="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1" y="2"/>
                    <a:pt x="11" y="3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2301" y="1934"/>
              <a:ext cx="111" cy="57"/>
            </a:xfrm>
            <a:custGeom>
              <a:avLst/>
              <a:gdLst>
                <a:gd name="T0" fmla="*/ 23 w 23"/>
                <a:gd name="T1" fmla="*/ 6 h 12"/>
                <a:gd name="T2" fmla="*/ 17 w 23"/>
                <a:gd name="T3" fmla="*/ 12 h 12"/>
                <a:gd name="T4" fmla="*/ 6 w 23"/>
                <a:gd name="T5" fmla="*/ 12 h 12"/>
                <a:gd name="T6" fmla="*/ 0 w 23"/>
                <a:gd name="T7" fmla="*/ 6 h 12"/>
                <a:gd name="T8" fmla="*/ 0 w 23"/>
                <a:gd name="T9" fmla="*/ 6 h 12"/>
                <a:gd name="T10" fmla="*/ 6 w 23"/>
                <a:gd name="T11" fmla="*/ 0 h 12"/>
                <a:gd name="T12" fmla="*/ 17 w 23"/>
                <a:gd name="T13" fmla="*/ 0 h 12"/>
                <a:gd name="T14" fmla="*/ 23 w 2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23" y="6"/>
                  </a:moveTo>
                  <a:cubicBezTo>
                    <a:pt x="23" y="10"/>
                    <a:pt x="21" y="12"/>
                    <a:pt x="1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" y="0"/>
                    <a:pt x="23" y="3"/>
                    <a:pt x="23" y="6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Rectangle 3" descr="&quot;&quot;"/>
          <p:cNvSpPr/>
          <p:nvPr/>
        </p:nvSpPr>
        <p:spPr bwMode="auto">
          <a:xfrm>
            <a:off x="7970837" y="4106862"/>
            <a:ext cx="4465638" cy="4572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2" name="Group 13" descr="&quot;&quot;"/>
          <p:cNvGrpSpPr>
            <a:grpSpLocks noChangeAspect="1"/>
          </p:cNvGrpSpPr>
          <p:nvPr/>
        </p:nvGrpSpPr>
        <p:grpSpPr bwMode="auto">
          <a:xfrm rot="16200000">
            <a:off x="7885148" y="3026838"/>
            <a:ext cx="3228774" cy="5846021"/>
            <a:chOff x="2093" y="1089"/>
            <a:chExt cx="522" cy="945"/>
          </a:xfrm>
        </p:grpSpPr>
        <p:sp>
          <p:nvSpPr>
            <p:cNvPr id="23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093" y="1089"/>
              <a:ext cx="522" cy="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098" y="1094"/>
              <a:ext cx="522" cy="935"/>
            </a:xfrm>
            <a:custGeom>
              <a:avLst/>
              <a:gdLst>
                <a:gd name="T0" fmla="*/ 108 w 108"/>
                <a:gd name="T1" fmla="*/ 188 h 196"/>
                <a:gd name="T2" fmla="*/ 99 w 108"/>
                <a:gd name="T3" fmla="*/ 196 h 196"/>
                <a:gd name="T4" fmla="*/ 8 w 108"/>
                <a:gd name="T5" fmla="*/ 196 h 196"/>
                <a:gd name="T6" fmla="*/ 0 w 108"/>
                <a:gd name="T7" fmla="*/ 188 h 196"/>
                <a:gd name="T8" fmla="*/ 0 w 108"/>
                <a:gd name="T9" fmla="*/ 8 h 196"/>
                <a:gd name="T10" fmla="*/ 8 w 108"/>
                <a:gd name="T11" fmla="*/ 0 h 196"/>
                <a:gd name="T12" fmla="*/ 99 w 108"/>
                <a:gd name="T13" fmla="*/ 0 h 196"/>
                <a:gd name="T14" fmla="*/ 108 w 108"/>
                <a:gd name="T15" fmla="*/ 8 h 196"/>
                <a:gd name="T16" fmla="*/ 108 w 108"/>
                <a:gd name="T17" fmla="*/ 18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96">
                  <a:moveTo>
                    <a:pt x="108" y="188"/>
                  </a:moveTo>
                  <a:cubicBezTo>
                    <a:pt x="108" y="192"/>
                    <a:pt x="104" y="196"/>
                    <a:pt x="99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4" y="196"/>
                    <a:pt x="0" y="192"/>
                    <a:pt x="0" y="18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4" y="0"/>
                    <a:pt x="108" y="4"/>
                    <a:pt x="108" y="8"/>
                  </a:cubicBezTo>
                  <a:lnTo>
                    <a:pt x="108" y="18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2122" y="1227"/>
              <a:ext cx="469" cy="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2214" y="1146"/>
              <a:ext cx="285" cy="15"/>
            </a:xfrm>
            <a:custGeom>
              <a:avLst/>
              <a:gdLst>
                <a:gd name="T0" fmla="*/ 59 w 59"/>
                <a:gd name="T1" fmla="*/ 2 h 3"/>
                <a:gd name="T2" fmla="*/ 58 w 59"/>
                <a:gd name="T3" fmla="*/ 3 h 3"/>
                <a:gd name="T4" fmla="*/ 1 w 59"/>
                <a:gd name="T5" fmla="*/ 3 h 3"/>
                <a:gd name="T6" fmla="*/ 0 w 59"/>
                <a:gd name="T7" fmla="*/ 2 h 3"/>
                <a:gd name="T8" fmla="*/ 0 w 59"/>
                <a:gd name="T9" fmla="*/ 2 h 3"/>
                <a:gd name="T10" fmla="*/ 1 w 59"/>
                <a:gd name="T11" fmla="*/ 0 h 3"/>
                <a:gd name="T12" fmla="*/ 58 w 59"/>
                <a:gd name="T13" fmla="*/ 0 h 3"/>
                <a:gd name="T14" fmla="*/ 59 w 59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3">
                  <a:moveTo>
                    <a:pt x="59" y="2"/>
                  </a:moveTo>
                  <a:cubicBezTo>
                    <a:pt x="59" y="2"/>
                    <a:pt x="59" y="3"/>
                    <a:pt x="58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59" y="1"/>
                    <a:pt x="59" y="2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2" y="1948"/>
              <a:ext cx="53" cy="29"/>
            </a:xfrm>
            <a:custGeom>
              <a:avLst/>
              <a:gdLst>
                <a:gd name="T0" fmla="*/ 11 w 11"/>
                <a:gd name="T1" fmla="*/ 3 h 6"/>
                <a:gd name="T2" fmla="*/ 8 w 11"/>
                <a:gd name="T3" fmla="*/ 6 h 6"/>
                <a:gd name="T4" fmla="*/ 3 w 11"/>
                <a:gd name="T5" fmla="*/ 6 h 6"/>
                <a:gd name="T6" fmla="*/ 0 w 11"/>
                <a:gd name="T7" fmla="*/ 3 h 6"/>
                <a:gd name="T8" fmla="*/ 0 w 11"/>
                <a:gd name="T9" fmla="*/ 3 h 6"/>
                <a:gd name="T10" fmla="*/ 3 w 11"/>
                <a:gd name="T11" fmla="*/ 0 h 6"/>
                <a:gd name="T12" fmla="*/ 8 w 11"/>
                <a:gd name="T13" fmla="*/ 0 h 6"/>
                <a:gd name="T14" fmla="*/ 11 w 11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11" y="3"/>
                  </a:moveTo>
                  <a:cubicBezTo>
                    <a:pt x="11" y="5"/>
                    <a:pt x="10" y="6"/>
                    <a:pt x="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2"/>
                    <a:pt x="11" y="3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2538" y="1948"/>
              <a:ext cx="53" cy="29"/>
            </a:xfrm>
            <a:custGeom>
              <a:avLst/>
              <a:gdLst>
                <a:gd name="T0" fmla="*/ 11 w 11"/>
                <a:gd name="T1" fmla="*/ 3 h 6"/>
                <a:gd name="T2" fmla="*/ 8 w 11"/>
                <a:gd name="T3" fmla="*/ 6 h 6"/>
                <a:gd name="T4" fmla="*/ 3 w 11"/>
                <a:gd name="T5" fmla="*/ 6 h 6"/>
                <a:gd name="T6" fmla="*/ 0 w 11"/>
                <a:gd name="T7" fmla="*/ 3 h 6"/>
                <a:gd name="T8" fmla="*/ 0 w 11"/>
                <a:gd name="T9" fmla="*/ 3 h 6"/>
                <a:gd name="T10" fmla="*/ 3 w 11"/>
                <a:gd name="T11" fmla="*/ 0 h 6"/>
                <a:gd name="T12" fmla="*/ 8 w 11"/>
                <a:gd name="T13" fmla="*/ 0 h 6"/>
                <a:gd name="T14" fmla="*/ 11 w 11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11" y="3"/>
                  </a:moveTo>
                  <a:cubicBezTo>
                    <a:pt x="11" y="5"/>
                    <a:pt x="9" y="6"/>
                    <a:pt x="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1" y="2"/>
                    <a:pt x="11" y="3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301" y="1934"/>
              <a:ext cx="111" cy="57"/>
            </a:xfrm>
            <a:custGeom>
              <a:avLst/>
              <a:gdLst>
                <a:gd name="T0" fmla="*/ 23 w 23"/>
                <a:gd name="T1" fmla="*/ 6 h 12"/>
                <a:gd name="T2" fmla="*/ 17 w 23"/>
                <a:gd name="T3" fmla="*/ 12 h 12"/>
                <a:gd name="T4" fmla="*/ 6 w 23"/>
                <a:gd name="T5" fmla="*/ 12 h 12"/>
                <a:gd name="T6" fmla="*/ 0 w 23"/>
                <a:gd name="T7" fmla="*/ 6 h 12"/>
                <a:gd name="T8" fmla="*/ 0 w 23"/>
                <a:gd name="T9" fmla="*/ 6 h 12"/>
                <a:gd name="T10" fmla="*/ 6 w 23"/>
                <a:gd name="T11" fmla="*/ 0 h 12"/>
                <a:gd name="T12" fmla="*/ 17 w 23"/>
                <a:gd name="T13" fmla="*/ 0 h 12"/>
                <a:gd name="T14" fmla="*/ 23 w 2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23" y="6"/>
                  </a:moveTo>
                  <a:cubicBezTo>
                    <a:pt x="23" y="10"/>
                    <a:pt x="21" y="12"/>
                    <a:pt x="1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" y="0"/>
                    <a:pt x="23" y="3"/>
                    <a:pt x="23" y="6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 descr="&quot;&quot;"/>
          <p:cNvSpPr/>
          <p:nvPr/>
        </p:nvSpPr>
        <p:spPr bwMode="auto">
          <a:xfrm>
            <a:off x="6446837" y="6545262"/>
            <a:ext cx="5989638" cy="4572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9" name="Straight Arrow Connector 38" descr="&quot;&quot;"/>
          <p:cNvCxnSpPr/>
          <p:nvPr/>
        </p:nvCxnSpPr>
        <p:spPr>
          <a:xfrm flipH="1" flipV="1">
            <a:off x="7589837" y="6240462"/>
            <a:ext cx="3857703" cy="10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 descr="&quot;&quot;"/>
          <p:cNvGrpSpPr/>
          <p:nvPr/>
        </p:nvGrpSpPr>
        <p:grpSpPr>
          <a:xfrm>
            <a:off x="8809037" y="2430462"/>
            <a:ext cx="2918156" cy="1304200"/>
            <a:chOff x="5765547" y="1442055"/>
            <a:chExt cx="2918156" cy="1304200"/>
          </a:xfrm>
        </p:grpSpPr>
        <p:sp>
          <p:nvSpPr>
            <p:cNvPr id="42" name="Rounded Rectangle 41"/>
            <p:cNvSpPr/>
            <p:nvPr/>
          </p:nvSpPr>
          <p:spPr>
            <a:xfrm>
              <a:off x="5765547" y="1442055"/>
              <a:ext cx="2918156" cy="1304200"/>
            </a:xfrm>
            <a:prstGeom prst="roundRect">
              <a:avLst/>
            </a:prstGeom>
            <a:solidFill>
              <a:srgbClr val="FF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917949" y="1538815"/>
              <a:ext cx="746529" cy="1101303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846863" y="1538815"/>
              <a:ext cx="746529" cy="1101303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775777" y="1538815"/>
              <a:ext cx="746529" cy="1101303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 descr="&quot;&quot;"/>
          <p:cNvGrpSpPr/>
          <p:nvPr/>
        </p:nvGrpSpPr>
        <p:grpSpPr>
          <a:xfrm>
            <a:off x="7513637" y="4640262"/>
            <a:ext cx="3860800" cy="1304200"/>
            <a:chOff x="4826000" y="3290422"/>
            <a:chExt cx="3860800" cy="1304200"/>
          </a:xfrm>
        </p:grpSpPr>
        <p:sp>
          <p:nvSpPr>
            <p:cNvPr id="47" name="Rounded Rectangle 46"/>
            <p:cNvSpPr/>
            <p:nvPr/>
          </p:nvSpPr>
          <p:spPr>
            <a:xfrm>
              <a:off x="4826000" y="3290422"/>
              <a:ext cx="3860800" cy="1304200"/>
            </a:xfrm>
            <a:prstGeom prst="roundRect">
              <a:avLst/>
            </a:prstGeom>
            <a:solidFill>
              <a:srgbClr val="FF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989035" y="3396644"/>
              <a:ext cx="746529" cy="1101303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382406" y="3396644"/>
              <a:ext cx="746529" cy="1101303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775777" y="3396644"/>
              <a:ext cx="746529" cy="1101303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4445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Flexbox</a:t>
            </a:r>
            <a:r>
              <a:rPr lang="en-US" dirty="0" smtClean="0"/>
              <a:t> Properties and Values, pt.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967444"/>
          </a:xfrm>
        </p:spPr>
        <p:txBody>
          <a:bodyPr/>
          <a:lstStyle/>
          <a:p>
            <a:r>
              <a:rPr lang="en-US" dirty="0" err="1"/>
              <a:t>Flexbox</a:t>
            </a:r>
            <a:r>
              <a:rPr lang="en-US" dirty="0"/>
              <a:t> introduces nine other properties, each with their own set of unique </a:t>
            </a:r>
            <a:r>
              <a:rPr lang="en-US" dirty="0" smtClean="0"/>
              <a:t>values</a:t>
            </a:r>
            <a:endParaRPr lang="en-US" dirty="0"/>
          </a:p>
        </p:txBody>
      </p:sp>
      <p:graphicFrame>
        <p:nvGraphicFramePr>
          <p:cNvPr id="5" name="Table 4" descr="Table of flexbox properties, values, and description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540645"/>
              </p:ext>
            </p:extLst>
          </p:nvPr>
        </p:nvGraphicFramePr>
        <p:xfrm>
          <a:off x="503237" y="2659062"/>
          <a:ext cx="11430001" cy="38100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0442"/>
                <a:gridCol w="2571017"/>
                <a:gridCol w="6758542"/>
              </a:tblGrid>
              <a:tr h="5141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PROPERTY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VALUE(S)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</a:tr>
              <a:tr h="147892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flex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Consolas"/>
                          <a:ea typeface="+mn-ea"/>
                          <a:cs typeface="Consolas"/>
                        </a:rPr>
                        <a:t>pos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onsolas"/>
                          <a:ea typeface="+mn-ea"/>
                          <a:cs typeface="Consolas"/>
                        </a:rPr>
                        <a:t>-flex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Consolas"/>
                          <a:ea typeface="+mn-ea"/>
                          <a:cs typeface="Consolas"/>
                        </a:rPr>
                        <a:t>neg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onsolas"/>
                          <a:ea typeface="+mn-ea"/>
                          <a:cs typeface="Consolas"/>
                        </a:rPr>
                        <a:t>-flex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onsolas"/>
                          <a:ea typeface="+mn-ea"/>
                          <a:cs typeface="Consolas"/>
                        </a:rPr>
                        <a:t>preferred-size</a:t>
                      </a:r>
                      <a:b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onsolas"/>
                          <a:ea typeface="+mn-ea"/>
                          <a:cs typeface="Consolas"/>
                        </a:rPr>
                      </a:b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onsolas"/>
                          <a:ea typeface="+mn-ea"/>
                          <a:cs typeface="Consolas"/>
                        </a:rPr>
                        <a:t>none </a:t>
                      </a:r>
                      <a:endParaRPr lang="en-US" sz="2000" dirty="0" smtClean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Makes child boxes flexible by height and width</a:t>
                      </a:r>
                      <a:endParaRPr lang="en-US" sz="2000" dirty="0"/>
                    </a:p>
                  </a:txBody>
                  <a:tcPr/>
                </a:tc>
              </a:tr>
              <a:tr h="181696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flex-align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start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end 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center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baseline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stretch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Sets the default alignment for child boxes; if the orientation of the parent box is horizontal, flex-align</a:t>
                      </a:r>
                      <a:r>
                        <a:rPr lang="en-US" sz="2000" baseline="0" dirty="0" smtClean="0"/>
                        <a:t> determines the vertical alignment of the child boxes and vice versa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747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Flexbox</a:t>
            </a:r>
            <a:r>
              <a:rPr lang="en-US" dirty="0" smtClean="0"/>
              <a:t> Properties and Values, pt. 2</a:t>
            </a:r>
            <a:endParaRPr lang="en-US" dirty="0"/>
          </a:p>
        </p:txBody>
      </p:sp>
      <p:graphicFrame>
        <p:nvGraphicFramePr>
          <p:cNvPr id="6" name="Table 5" descr="Table of flexbox properties, values, and description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674148"/>
              </p:ext>
            </p:extLst>
          </p:nvPr>
        </p:nvGraphicFramePr>
        <p:xfrm>
          <a:off x="579437" y="1363662"/>
          <a:ext cx="11353800" cy="51816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7788"/>
                <a:gridCol w="2244477"/>
                <a:gridCol w="7121535"/>
              </a:tblGrid>
              <a:tr h="5774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PROPERTY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VALUE(S)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</a:tr>
              <a:tr h="147141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flex-direction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row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row-reverse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column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column-reverse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Controls the direction of child boxes in the parent box; also affects the</a:t>
                      </a:r>
                      <a:r>
                        <a:rPr lang="en-US" sz="2000" baseline="0" dirty="0" smtClean="0"/>
                        <a:t> flex-pack property</a:t>
                      </a:r>
                      <a:endParaRPr lang="en-US" sz="2000" dirty="0"/>
                    </a:p>
                  </a:txBody>
                  <a:tcPr/>
                </a:tc>
              </a:tr>
              <a:tr h="99676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flex-flow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flex-direction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flex-wrap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Sets the flex-direction and flex-wrap properties at the</a:t>
                      </a:r>
                      <a:r>
                        <a:rPr lang="en-US" sz="2000" baseline="0" dirty="0" smtClean="0"/>
                        <a:t> same time</a:t>
                      </a:r>
                      <a:endParaRPr lang="en-US" sz="2000" dirty="0"/>
                    </a:p>
                  </a:txBody>
                  <a:tcPr/>
                </a:tc>
              </a:tr>
              <a:tr h="213592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flex-item-align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auto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start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end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center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baseline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stretch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Overrides the default alignment of child boxes styled with the flex-align property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523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Flexbox</a:t>
            </a:r>
            <a:r>
              <a:rPr lang="en-US" dirty="0" smtClean="0"/>
              <a:t> Properties and Values, pt. 3</a:t>
            </a:r>
            <a:endParaRPr lang="en-US" dirty="0"/>
          </a:p>
        </p:txBody>
      </p:sp>
      <p:graphicFrame>
        <p:nvGraphicFramePr>
          <p:cNvPr id="6" name="Table 5" descr="Table of flexbox properties, values, and description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964283"/>
              </p:ext>
            </p:extLst>
          </p:nvPr>
        </p:nvGraphicFramePr>
        <p:xfrm>
          <a:off x="457198" y="1222587"/>
          <a:ext cx="11476038" cy="53820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0983"/>
                <a:gridCol w="1910435"/>
                <a:gridCol w="7914620"/>
              </a:tblGrid>
              <a:tr h="4458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PROPERTY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VALUE(S)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</a:tr>
              <a:tr h="167383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flex-line-pack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start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end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center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justify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distribute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stretch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Sets child box alignment within the parent box when extra space exists</a:t>
                      </a:r>
                      <a:endParaRPr lang="en-US" sz="2000" dirty="0"/>
                    </a:p>
                  </a:txBody>
                  <a:tcPr/>
                </a:tc>
              </a:tr>
              <a:tr h="100429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flex-order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number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Assigns child boxes to groups and controls the order in which they appear in a layout, beginning</a:t>
                      </a:r>
                      <a:r>
                        <a:rPr lang="en-US" sz="2000" baseline="0" dirty="0" smtClean="0"/>
                        <a:t> with the lowest numbered group</a:t>
                      </a:r>
                      <a:endParaRPr lang="en-US" sz="2000" dirty="0"/>
                    </a:p>
                  </a:txBody>
                  <a:tcPr/>
                </a:tc>
              </a:tr>
              <a:tr h="89270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flex-pack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start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end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center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Justifies the alignment of child boxes within a </a:t>
                      </a:r>
                      <a:r>
                        <a:rPr lang="en-US" sz="2000" dirty="0" err="1" smtClean="0"/>
                        <a:t>flexbox</a:t>
                      </a:r>
                      <a:r>
                        <a:rPr lang="en-US" sz="2000" dirty="0" smtClean="0"/>
                        <a:t> to ensure all whitespace in the parent box is filled</a:t>
                      </a:r>
                      <a:endParaRPr lang="en-US" sz="2000" dirty="0"/>
                    </a:p>
                  </a:txBody>
                  <a:tcPr/>
                </a:tc>
              </a:tr>
              <a:tr h="89270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flex-wrap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nowrap</a:t>
                      </a:r>
                      <a:endParaRPr lang="en-US" sz="2000" dirty="0" smtClean="0">
                        <a:latin typeface="Consolas"/>
                        <a:cs typeface="Consolas"/>
                      </a:endParaRP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wrap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wrap-reverse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Determines whether child boxes automatically create a new line and wrap onto it or overflow the </a:t>
                      </a:r>
                      <a:r>
                        <a:rPr lang="en-US" sz="2000" dirty="0" err="1" smtClean="0"/>
                        <a:t>flexbox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523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7C10"/>
                </a:solidFill>
              </a:rPr>
              <a:t>Working with </a:t>
            </a:r>
            <a:r>
              <a:rPr lang="en-US" dirty="0" err="1" smtClean="0">
                <a:solidFill>
                  <a:srgbClr val="107C10"/>
                </a:solidFill>
              </a:rPr>
              <a:t>Flexboxes</a:t>
            </a:r>
            <a:endParaRPr lang="en-US" dirty="0">
              <a:solidFill>
                <a:srgbClr val="107C1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5852477" cy="485466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err="1"/>
              <a:t>Flexboxes</a:t>
            </a:r>
            <a:r>
              <a:rPr lang="en-US" dirty="0"/>
              <a:t> can contain other boxes, or child boxes, which are referred to as </a:t>
            </a:r>
            <a:r>
              <a:rPr lang="en-US" b="1" dirty="0" err="1"/>
              <a:t>flexbox</a:t>
            </a:r>
            <a:r>
              <a:rPr lang="en-US" b="1" dirty="0"/>
              <a:t> items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With the </a:t>
            </a:r>
            <a:r>
              <a:rPr lang="en-US" dirty="0">
                <a:latin typeface="Consolas"/>
                <a:cs typeface="Consolas"/>
              </a:rPr>
              <a:t>flex</a:t>
            </a:r>
            <a:r>
              <a:rPr lang="en-US" dirty="0"/>
              <a:t> property, you can make the </a:t>
            </a:r>
            <a:r>
              <a:rPr lang="en-US" dirty="0" err="1"/>
              <a:t>flexbox</a:t>
            </a:r>
            <a:r>
              <a:rPr lang="en-US" dirty="0"/>
              <a:t> items flexible as well</a:t>
            </a:r>
          </a:p>
          <a:p>
            <a:pPr lvl="2"/>
            <a:r>
              <a:rPr lang="en-US" dirty="0"/>
              <a:t>recall that the </a:t>
            </a:r>
            <a:r>
              <a:rPr lang="en-US" dirty="0">
                <a:latin typeface="Consolas"/>
                <a:cs typeface="Consolas"/>
              </a:rPr>
              <a:t>display</a:t>
            </a:r>
            <a:r>
              <a:rPr lang="en-US" dirty="0"/>
              <a:t> property is used to make parent boxes flexible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The </a:t>
            </a:r>
            <a:r>
              <a:rPr lang="en-US" dirty="0">
                <a:latin typeface="Consolas"/>
                <a:cs typeface="Consolas"/>
              </a:rPr>
              <a:t>flex</a:t>
            </a:r>
            <a:r>
              <a:rPr lang="en-US" dirty="0"/>
              <a:t> property can be used to proportionally scale </a:t>
            </a:r>
            <a:r>
              <a:rPr lang="en-US" dirty="0" err="1"/>
              <a:t>flexbox</a:t>
            </a:r>
            <a:r>
              <a:rPr lang="en-US" dirty="0"/>
              <a:t> items when the </a:t>
            </a:r>
            <a:r>
              <a:rPr lang="en-US" dirty="0" err="1"/>
              <a:t>flexbox</a:t>
            </a:r>
            <a:r>
              <a:rPr lang="en-US" dirty="0"/>
              <a:t> increases or decreases in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Rectangle 3" descr="&quot;&quot;"/>
          <p:cNvSpPr/>
          <p:nvPr/>
        </p:nvSpPr>
        <p:spPr bwMode="auto">
          <a:xfrm>
            <a:off x="7970837" y="4106862"/>
            <a:ext cx="4465638" cy="4572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" name="Group 4" descr="Example of using the flex property to proportionally scale flexbox items."/>
          <p:cNvGrpSpPr/>
          <p:nvPr/>
        </p:nvGrpSpPr>
        <p:grpSpPr>
          <a:xfrm>
            <a:off x="6446837" y="1368144"/>
            <a:ext cx="5989638" cy="9753600"/>
            <a:chOff x="6446837" y="1368144"/>
            <a:chExt cx="5989638" cy="9753600"/>
          </a:xfrm>
        </p:grpSpPr>
        <p:grpSp>
          <p:nvGrpSpPr>
            <p:cNvPr id="6" name="Group 13"/>
            <p:cNvGrpSpPr>
              <a:grpSpLocks noChangeAspect="1"/>
            </p:cNvGrpSpPr>
            <p:nvPr/>
          </p:nvGrpSpPr>
          <p:grpSpPr bwMode="auto">
            <a:xfrm>
              <a:off x="8428037" y="1368144"/>
              <a:ext cx="3609774" cy="6535860"/>
              <a:chOff x="2093" y="1089"/>
              <a:chExt cx="522" cy="945"/>
            </a:xfrm>
          </p:grpSpPr>
          <p:sp>
            <p:nvSpPr>
              <p:cNvPr id="7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2093" y="1089"/>
                <a:ext cx="522" cy="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4"/>
              <p:cNvSpPr>
                <a:spLocks/>
              </p:cNvSpPr>
              <p:nvPr/>
            </p:nvSpPr>
            <p:spPr bwMode="auto">
              <a:xfrm>
                <a:off x="2098" y="1094"/>
                <a:ext cx="522" cy="935"/>
              </a:xfrm>
              <a:custGeom>
                <a:avLst/>
                <a:gdLst>
                  <a:gd name="T0" fmla="*/ 108 w 108"/>
                  <a:gd name="T1" fmla="*/ 188 h 196"/>
                  <a:gd name="T2" fmla="*/ 99 w 108"/>
                  <a:gd name="T3" fmla="*/ 196 h 196"/>
                  <a:gd name="T4" fmla="*/ 8 w 108"/>
                  <a:gd name="T5" fmla="*/ 196 h 196"/>
                  <a:gd name="T6" fmla="*/ 0 w 108"/>
                  <a:gd name="T7" fmla="*/ 188 h 196"/>
                  <a:gd name="T8" fmla="*/ 0 w 108"/>
                  <a:gd name="T9" fmla="*/ 8 h 196"/>
                  <a:gd name="T10" fmla="*/ 8 w 108"/>
                  <a:gd name="T11" fmla="*/ 0 h 196"/>
                  <a:gd name="T12" fmla="*/ 99 w 108"/>
                  <a:gd name="T13" fmla="*/ 0 h 196"/>
                  <a:gd name="T14" fmla="*/ 108 w 108"/>
                  <a:gd name="T15" fmla="*/ 8 h 196"/>
                  <a:gd name="T16" fmla="*/ 108 w 108"/>
                  <a:gd name="T17" fmla="*/ 18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96">
                    <a:moveTo>
                      <a:pt x="108" y="188"/>
                    </a:moveTo>
                    <a:cubicBezTo>
                      <a:pt x="108" y="192"/>
                      <a:pt x="104" y="196"/>
                      <a:pt x="99" y="196"/>
                    </a:cubicBezTo>
                    <a:cubicBezTo>
                      <a:pt x="8" y="196"/>
                      <a:pt x="8" y="196"/>
                      <a:pt x="8" y="196"/>
                    </a:cubicBezTo>
                    <a:cubicBezTo>
                      <a:pt x="4" y="196"/>
                      <a:pt x="0" y="192"/>
                      <a:pt x="0" y="18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4" y="0"/>
                      <a:pt x="108" y="4"/>
                      <a:pt x="108" y="8"/>
                    </a:cubicBezTo>
                    <a:lnTo>
                      <a:pt x="108" y="18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2122" y="1227"/>
                <a:ext cx="469" cy="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6"/>
              <p:cNvSpPr>
                <a:spLocks/>
              </p:cNvSpPr>
              <p:nvPr/>
            </p:nvSpPr>
            <p:spPr bwMode="auto">
              <a:xfrm>
                <a:off x="2214" y="1146"/>
                <a:ext cx="285" cy="15"/>
              </a:xfrm>
              <a:custGeom>
                <a:avLst/>
                <a:gdLst>
                  <a:gd name="T0" fmla="*/ 59 w 59"/>
                  <a:gd name="T1" fmla="*/ 2 h 3"/>
                  <a:gd name="T2" fmla="*/ 58 w 59"/>
                  <a:gd name="T3" fmla="*/ 3 h 3"/>
                  <a:gd name="T4" fmla="*/ 1 w 59"/>
                  <a:gd name="T5" fmla="*/ 3 h 3"/>
                  <a:gd name="T6" fmla="*/ 0 w 59"/>
                  <a:gd name="T7" fmla="*/ 2 h 3"/>
                  <a:gd name="T8" fmla="*/ 0 w 59"/>
                  <a:gd name="T9" fmla="*/ 2 h 3"/>
                  <a:gd name="T10" fmla="*/ 1 w 59"/>
                  <a:gd name="T11" fmla="*/ 0 h 3"/>
                  <a:gd name="T12" fmla="*/ 58 w 59"/>
                  <a:gd name="T13" fmla="*/ 0 h 3"/>
                  <a:gd name="T14" fmla="*/ 59 w 59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">
                    <a:moveTo>
                      <a:pt x="59" y="2"/>
                    </a:moveTo>
                    <a:cubicBezTo>
                      <a:pt x="59" y="2"/>
                      <a:pt x="59" y="3"/>
                      <a:pt x="58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9" y="0"/>
                      <a:pt x="59" y="1"/>
                      <a:pt x="59" y="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7"/>
              <p:cNvSpPr>
                <a:spLocks/>
              </p:cNvSpPr>
              <p:nvPr/>
            </p:nvSpPr>
            <p:spPr bwMode="auto">
              <a:xfrm>
                <a:off x="2122" y="1948"/>
                <a:ext cx="53" cy="29"/>
              </a:xfrm>
              <a:custGeom>
                <a:avLst/>
                <a:gdLst>
                  <a:gd name="T0" fmla="*/ 11 w 11"/>
                  <a:gd name="T1" fmla="*/ 3 h 6"/>
                  <a:gd name="T2" fmla="*/ 8 w 11"/>
                  <a:gd name="T3" fmla="*/ 6 h 6"/>
                  <a:gd name="T4" fmla="*/ 3 w 11"/>
                  <a:gd name="T5" fmla="*/ 6 h 6"/>
                  <a:gd name="T6" fmla="*/ 0 w 11"/>
                  <a:gd name="T7" fmla="*/ 3 h 6"/>
                  <a:gd name="T8" fmla="*/ 0 w 11"/>
                  <a:gd name="T9" fmla="*/ 3 h 6"/>
                  <a:gd name="T10" fmla="*/ 3 w 11"/>
                  <a:gd name="T11" fmla="*/ 0 h 6"/>
                  <a:gd name="T12" fmla="*/ 8 w 11"/>
                  <a:gd name="T13" fmla="*/ 0 h 6"/>
                  <a:gd name="T14" fmla="*/ 11 w 11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6">
                    <a:moveTo>
                      <a:pt x="11" y="3"/>
                    </a:moveTo>
                    <a:cubicBezTo>
                      <a:pt x="11" y="5"/>
                      <a:pt x="10" y="6"/>
                      <a:pt x="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2"/>
                      <a:pt x="11" y="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2538" y="1948"/>
                <a:ext cx="53" cy="29"/>
              </a:xfrm>
              <a:custGeom>
                <a:avLst/>
                <a:gdLst>
                  <a:gd name="T0" fmla="*/ 11 w 11"/>
                  <a:gd name="T1" fmla="*/ 3 h 6"/>
                  <a:gd name="T2" fmla="*/ 8 w 11"/>
                  <a:gd name="T3" fmla="*/ 6 h 6"/>
                  <a:gd name="T4" fmla="*/ 3 w 11"/>
                  <a:gd name="T5" fmla="*/ 6 h 6"/>
                  <a:gd name="T6" fmla="*/ 0 w 11"/>
                  <a:gd name="T7" fmla="*/ 3 h 6"/>
                  <a:gd name="T8" fmla="*/ 0 w 11"/>
                  <a:gd name="T9" fmla="*/ 3 h 6"/>
                  <a:gd name="T10" fmla="*/ 3 w 11"/>
                  <a:gd name="T11" fmla="*/ 0 h 6"/>
                  <a:gd name="T12" fmla="*/ 8 w 11"/>
                  <a:gd name="T13" fmla="*/ 0 h 6"/>
                  <a:gd name="T14" fmla="*/ 11 w 11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6">
                    <a:moveTo>
                      <a:pt x="11" y="3"/>
                    </a:moveTo>
                    <a:cubicBezTo>
                      <a:pt x="11" y="5"/>
                      <a:pt x="9" y="6"/>
                      <a:pt x="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1" y="2"/>
                      <a:pt x="11" y="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auto">
              <a:xfrm>
                <a:off x="2301" y="1934"/>
                <a:ext cx="111" cy="57"/>
              </a:xfrm>
              <a:custGeom>
                <a:avLst/>
                <a:gdLst>
                  <a:gd name="T0" fmla="*/ 23 w 23"/>
                  <a:gd name="T1" fmla="*/ 6 h 12"/>
                  <a:gd name="T2" fmla="*/ 17 w 23"/>
                  <a:gd name="T3" fmla="*/ 12 h 12"/>
                  <a:gd name="T4" fmla="*/ 6 w 23"/>
                  <a:gd name="T5" fmla="*/ 12 h 12"/>
                  <a:gd name="T6" fmla="*/ 0 w 23"/>
                  <a:gd name="T7" fmla="*/ 6 h 12"/>
                  <a:gd name="T8" fmla="*/ 0 w 23"/>
                  <a:gd name="T9" fmla="*/ 6 h 12"/>
                  <a:gd name="T10" fmla="*/ 6 w 23"/>
                  <a:gd name="T11" fmla="*/ 0 h 12"/>
                  <a:gd name="T12" fmla="*/ 17 w 23"/>
                  <a:gd name="T13" fmla="*/ 0 h 12"/>
                  <a:gd name="T14" fmla="*/ 23 w 2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2">
                    <a:moveTo>
                      <a:pt x="23" y="6"/>
                    </a:moveTo>
                    <a:cubicBezTo>
                      <a:pt x="23" y="10"/>
                      <a:pt x="21" y="12"/>
                      <a:pt x="1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13"/>
            <p:cNvGrpSpPr>
              <a:grpSpLocks noChangeAspect="1"/>
            </p:cNvGrpSpPr>
            <p:nvPr/>
          </p:nvGrpSpPr>
          <p:grpSpPr bwMode="auto">
            <a:xfrm rot="16200000">
              <a:off x="7885148" y="3031320"/>
              <a:ext cx="3228774" cy="5846021"/>
              <a:chOff x="2093" y="1089"/>
              <a:chExt cx="522" cy="945"/>
            </a:xfrm>
          </p:grpSpPr>
          <p:sp>
            <p:nvSpPr>
              <p:cNvPr id="23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2093" y="1089"/>
                <a:ext cx="522" cy="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2098" y="1094"/>
                <a:ext cx="522" cy="935"/>
              </a:xfrm>
              <a:custGeom>
                <a:avLst/>
                <a:gdLst>
                  <a:gd name="T0" fmla="*/ 108 w 108"/>
                  <a:gd name="T1" fmla="*/ 188 h 196"/>
                  <a:gd name="T2" fmla="*/ 99 w 108"/>
                  <a:gd name="T3" fmla="*/ 196 h 196"/>
                  <a:gd name="T4" fmla="*/ 8 w 108"/>
                  <a:gd name="T5" fmla="*/ 196 h 196"/>
                  <a:gd name="T6" fmla="*/ 0 w 108"/>
                  <a:gd name="T7" fmla="*/ 188 h 196"/>
                  <a:gd name="T8" fmla="*/ 0 w 108"/>
                  <a:gd name="T9" fmla="*/ 8 h 196"/>
                  <a:gd name="T10" fmla="*/ 8 w 108"/>
                  <a:gd name="T11" fmla="*/ 0 h 196"/>
                  <a:gd name="T12" fmla="*/ 99 w 108"/>
                  <a:gd name="T13" fmla="*/ 0 h 196"/>
                  <a:gd name="T14" fmla="*/ 108 w 108"/>
                  <a:gd name="T15" fmla="*/ 8 h 196"/>
                  <a:gd name="T16" fmla="*/ 108 w 108"/>
                  <a:gd name="T17" fmla="*/ 18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96">
                    <a:moveTo>
                      <a:pt x="108" y="188"/>
                    </a:moveTo>
                    <a:cubicBezTo>
                      <a:pt x="108" y="192"/>
                      <a:pt x="104" y="196"/>
                      <a:pt x="99" y="196"/>
                    </a:cubicBezTo>
                    <a:cubicBezTo>
                      <a:pt x="8" y="196"/>
                      <a:pt x="8" y="196"/>
                      <a:pt x="8" y="196"/>
                    </a:cubicBezTo>
                    <a:cubicBezTo>
                      <a:pt x="4" y="196"/>
                      <a:pt x="0" y="192"/>
                      <a:pt x="0" y="18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4" y="0"/>
                      <a:pt x="108" y="4"/>
                      <a:pt x="108" y="8"/>
                    </a:cubicBezTo>
                    <a:lnTo>
                      <a:pt x="108" y="18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2122" y="1227"/>
                <a:ext cx="469" cy="6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2214" y="1146"/>
                <a:ext cx="285" cy="15"/>
              </a:xfrm>
              <a:custGeom>
                <a:avLst/>
                <a:gdLst>
                  <a:gd name="T0" fmla="*/ 59 w 59"/>
                  <a:gd name="T1" fmla="*/ 2 h 3"/>
                  <a:gd name="T2" fmla="*/ 58 w 59"/>
                  <a:gd name="T3" fmla="*/ 3 h 3"/>
                  <a:gd name="T4" fmla="*/ 1 w 59"/>
                  <a:gd name="T5" fmla="*/ 3 h 3"/>
                  <a:gd name="T6" fmla="*/ 0 w 59"/>
                  <a:gd name="T7" fmla="*/ 2 h 3"/>
                  <a:gd name="T8" fmla="*/ 0 w 59"/>
                  <a:gd name="T9" fmla="*/ 2 h 3"/>
                  <a:gd name="T10" fmla="*/ 1 w 59"/>
                  <a:gd name="T11" fmla="*/ 0 h 3"/>
                  <a:gd name="T12" fmla="*/ 58 w 59"/>
                  <a:gd name="T13" fmla="*/ 0 h 3"/>
                  <a:gd name="T14" fmla="*/ 59 w 59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">
                    <a:moveTo>
                      <a:pt x="59" y="2"/>
                    </a:moveTo>
                    <a:cubicBezTo>
                      <a:pt x="59" y="2"/>
                      <a:pt x="59" y="3"/>
                      <a:pt x="58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9" y="0"/>
                      <a:pt x="59" y="1"/>
                      <a:pt x="59" y="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2122" y="1948"/>
                <a:ext cx="53" cy="29"/>
              </a:xfrm>
              <a:custGeom>
                <a:avLst/>
                <a:gdLst>
                  <a:gd name="T0" fmla="*/ 11 w 11"/>
                  <a:gd name="T1" fmla="*/ 3 h 6"/>
                  <a:gd name="T2" fmla="*/ 8 w 11"/>
                  <a:gd name="T3" fmla="*/ 6 h 6"/>
                  <a:gd name="T4" fmla="*/ 3 w 11"/>
                  <a:gd name="T5" fmla="*/ 6 h 6"/>
                  <a:gd name="T6" fmla="*/ 0 w 11"/>
                  <a:gd name="T7" fmla="*/ 3 h 6"/>
                  <a:gd name="T8" fmla="*/ 0 w 11"/>
                  <a:gd name="T9" fmla="*/ 3 h 6"/>
                  <a:gd name="T10" fmla="*/ 3 w 11"/>
                  <a:gd name="T11" fmla="*/ 0 h 6"/>
                  <a:gd name="T12" fmla="*/ 8 w 11"/>
                  <a:gd name="T13" fmla="*/ 0 h 6"/>
                  <a:gd name="T14" fmla="*/ 11 w 11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6">
                    <a:moveTo>
                      <a:pt x="11" y="3"/>
                    </a:moveTo>
                    <a:cubicBezTo>
                      <a:pt x="11" y="5"/>
                      <a:pt x="10" y="6"/>
                      <a:pt x="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2"/>
                      <a:pt x="11" y="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2538" y="1948"/>
                <a:ext cx="53" cy="29"/>
              </a:xfrm>
              <a:custGeom>
                <a:avLst/>
                <a:gdLst>
                  <a:gd name="T0" fmla="*/ 11 w 11"/>
                  <a:gd name="T1" fmla="*/ 3 h 6"/>
                  <a:gd name="T2" fmla="*/ 8 w 11"/>
                  <a:gd name="T3" fmla="*/ 6 h 6"/>
                  <a:gd name="T4" fmla="*/ 3 w 11"/>
                  <a:gd name="T5" fmla="*/ 6 h 6"/>
                  <a:gd name="T6" fmla="*/ 0 w 11"/>
                  <a:gd name="T7" fmla="*/ 3 h 6"/>
                  <a:gd name="T8" fmla="*/ 0 w 11"/>
                  <a:gd name="T9" fmla="*/ 3 h 6"/>
                  <a:gd name="T10" fmla="*/ 3 w 11"/>
                  <a:gd name="T11" fmla="*/ 0 h 6"/>
                  <a:gd name="T12" fmla="*/ 8 w 11"/>
                  <a:gd name="T13" fmla="*/ 0 h 6"/>
                  <a:gd name="T14" fmla="*/ 11 w 11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6">
                    <a:moveTo>
                      <a:pt x="11" y="3"/>
                    </a:moveTo>
                    <a:cubicBezTo>
                      <a:pt x="11" y="5"/>
                      <a:pt x="9" y="6"/>
                      <a:pt x="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1" y="2"/>
                      <a:pt x="11" y="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>
                <a:off x="2301" y="1934"/>
                <a:ext cx="111" cy="57"/>
              </a:xfrm>
              <a:custGeom>
                <a:avLst/>
                <a:gdLst>
                  <a:gd name="T0" fmla="*/ 23 w 23"/>
                  <a:gd name="T1" fmla="*/ 6 h 12"/>
                  <a:gd name="T2" fmla="*/ 17 w 23"/>
                  <a:gd name="T3" fmla="*/ 12 h 12"/>
                  <a:gd name="T4" fmla="*/ 6 w 23"/>
                  <a:gd name="T5" fmla="*/ 12 h 12"/>
                  <a:gd name="T6" fmla="*/ 0 w 23"/>
                  <a:gd name="T7" fmla="*/ 6 h 12"/>
                  <a:gd name="T8" fmla="*/ 0 w 23"/>
                  <a:gd name="T9" fmla="*/ 6 h 12"/>
                  <a:gd name="T10" fmla="*/ 6 w 23"/>
                  <a:gd name="T11" fmla="*/ 0 h 12"/>
                  <a:gd name="T12" fmla="*/ 17 w 23"/>
                  <a:gd name="T13" fmla="*/ 0 h 12"/>
                  <a:gd name="T14" fmla="*/ 23 w 2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2">
                    <a:moveTo>
                      <a:pt x="23" y="6"/>
                    </a:moveTo>
                    <a:cubicBezTo>
                      <a:pt x="23" y="10"/>
                      <a:pt x="21" y="12"/>
                      <a:pt x="1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" name="Rectangle 37"/>
            <p:cNvSpPr/>
            <p:nvPr/>
          </p:nvSpPr>
          <p:spPr bwMode="auto">
            <a:xfrm>
              <a:off x="6446837" y="6549744"/>
              <a:ext cx="5989638" cy="457200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 flipV="1">
              <a:off x="7589837" y="6244944"/>
              <a:ext cx="3857703" cy="107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8809037" y="2434944"/>
              <a:ext cx="2918156" cy="1304200"/>
              <a:chOff x="5765547" y="1442055"/>
              <a:chExt cx="2918156" cy="130420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5765547" y="1442055"/>
                <a:ext cx="2918156" cy="1304200"/>
              </a:xfrm>
              <a:prstGeom prst="roundRect">
                <a:avLst/>
              </a:prstGeom>
              <a:solidFill>
                <a:srgbClr val="FF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600" dirty="0" smtClean="0">
                    <a:solidFill>
                      <a:srgbClr val="000000"/>
                    </a:solidFill>
                  </a:rPr>
                  <a:t>Parent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5917949" y="1874762"/>
                <a:ext cx="746529" cy="765356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Child 1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6846863" y="1874762"/>
                <a:ext cx="746529" cy="765356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Child 2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7775777" y="1874762"/>
                <a:ext cx="746529" cy="765356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0000"/>
                    </a:solidFill>
                  </a:rPr>
                  <a:t>Child 3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513637" y="4644744"/>
              <a:ext cx="3860800" cy="1304200"/>
              <a:chOff x="4826000" y="3290422"/>
              <a:chExt cx="3860800" cy="1304200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4826000" y="3290422"/>
                <a:ext cx="3860800" cy="1304200"/>
              </a:xfrm>
              <a:prstGeom prst="roundRect">
                <a:avLst/>
              </a:prstGeom>
              <a:solidFill>
                <a:srgbClr val="FF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Parent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4989030" y="3737429"/>
                <a:ext cx="1048271" cy="760518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Child 1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6219438" y="3737429"/>
                <a:ext cx="1048271" cy="760518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Child 2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7449845" y="3737429"/>
                <a:ext cx="1048271" cy="760518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Child 3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92694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7C10"/>
                </a:solidFill>
              </a:rPr>
              <a:t>Changing the Direction of Child Items</a:t>
            </a:r>
            <a:endParaRPr lang="en-US" dirty="0">
              <a:solidFill>
                <a:srgbClr val="107C1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6233477" cy="5235793"/>
          </a:xfrm>
        </p:spPr>
        <p:txBody>
          <a:bodyPr/>
          <a:lstStyle/>
          <a:p>
            <a:r>
              <a:rPr lang="en-US" sz="2600" dirty="0"/>
              <a:t>The </a:t>
            </a:r>
            <a:r>
              <a:rPr lang="en-US" sz="2600" dirty="0">
                <a:latin typeface="Consolas"/>
                <a:cs typeface="Consolas"/>
              </a:rPr>
              <a:t>flex-direction</a:t>
            </a:r>
            <a:r>
              <a:rPr lang="en-US" sz="2600" dirty="0"/>
              <a:t> property allows developers to change the direction of child boxes in a </a:t>
            </a:r>
            <a:r>
              <a:rPr lang="en-US" sz="2600" dirty="0" err="1"/>
              <a:t>flexbox</a:t>
            </a:r>
            <a:r>
              <a:rPr lang="en-US" sz="2600" dirty="0"/>
              <a:t> </a:t>
            </a:r>
          </a:p>
          <a:p>
            <a:pPr lvl="1"/>
            <a:r>
              <a:rPr lang="en-US" dirty="0"/>
              <a:t>it uses the </a:t>
            </a:r>
            <a:r>
              <a:rPr lang="en-US" dirty="0">
                <a:latin typeface="Consolas"/>
                <a:cs typeface="Consolas"/>
              </a:rPr>
              <a:t>row</a:t>
            </a:r>
            <a:r>
              <a:rPr lang="en-US" dirty="0"/>
              <a:t>, </a:t>
            </a:r>
            <a:r>
              <a:rPr lang="en-US" sz="2700" dirty="0">
                <a:latin typeface="Consolas"/>
                <a:cs typeface="Consolas"/>
              </a:rPr>
              <a:t>row-reverse</a:t>
            </a:r>
            <a:r>
              <a:rPr lang="en-US" dirty="0"/>
              <a:t>, </a:t>
            </a:r>
            <a:r>
              <a:rPr lang="en-US" sz="2700" dirty="0">
                <a:latin typeface="Consolas"/>
                <a:cs typeface="Consolas"/>
              </a:rPr>
              <a:t>column</a:t>
            </a:r>
            <a:r>
              <a:rPr lang="en-US" dirty="0"/>
              <a:t>, and </a:t>
            </a:r>
            <a:r>
              <a:rPr lang="en-US" sz="2700" dirty="0">
                <a:latin typeface="Consolas"/>
                <a:cs typeface="Consolas"/>
              </a:rPr>
              <a:t>column-reverse </a:t>
            </a:r>
            <a:r>
              <a:rPr lang="en-US" dirty="0"/>
              <a:t>values</a:t>
            </a:r>
          </a:p>
          <a:p>
            <a:r>
              <a:rPr lang="en-US" sz="2600" dirty="0"/>
              <a:t>The </a:t>
            </a:r>
            <a:r>
              <a:rPr lang="en-US" sz="2600" dirty="0">
                <a:latin typeface="Consolas"/>
                <a:cs typeface="Consolas"/>
              </a:rPr>
              <a:t>flex-wrap </a:t>
            </a:r>
            <a:r>
              <a:rPr lang="en-US" sz="2600" dirty="0"/>
              <a:t>property determines if child boxes will wrap onto a new line when a window condenses</a:t>
            </a:r>
          </a:p>
          <a:p>
            <a:pPr lvl="1"/>
            <a:r>
              <a:rPr lang="en-US" dirty="0"/>
              <a:t>it uses the </a:t>
            </a:r>
            <a:r>
              <a:rPr lang="en-US" sz="2700" dirty="0" err="1">
                <a:latin typeface="Consolas"/>
                <a:cs typeface="Consolas"/>
              </a:rPr>
              <a:t>nowrap</a:t>
            </a:r>
            <a:r>
              <a:rPr lang="en-US" dirty="0"/>
              <a:t>, </a:t>
            </a:r>
            <a:r>
              <a:rPr lang="en-US" sz="2700" dirty="0">
                <a:latin typeface="Consolas"/>
                <a:cs typeface="Consolas"/>
              </a:rPr>
              <a:t>wrap</a:t>
            </a:r>
            <a:r>
              <a:rPr lang="en-US" dirty="0"/>
              <a:t>, and </a:t>
            </a:r>
            <a:r>
              <a:rPr lang="en-US" sz="2700" dirty="0">
                <a:latin typeface="Consolas"/>
                <a:cs typeface="Consolas"/>
              </a:rPr>
              <a:t>wrap-reverse</a:t>
            </a:r>
            <a:r>
              <a:rPr lang="en-US" dirty="0"/>
              <a:t> values</a:t>
            </a:r>
          </a:p>
          <a:p>
            <a:r>
              <a:rPr lang="en-US" sz="2600" dirty="0"/>
              <a:t>The </a:t>
            </a:r>
            <a:r>
              <a:rPr lang="en-US" sz="2600" dirty="0">
                <a:latin typeface="Consolas"/>
                <a:cs typeface="Consolas"/>
              </a:rPr>
              <a:t>flex-flow </a:t>
            </a:r>
            <a:r>
              <a:rPr lang="en-US" sz="2600" dirty="0"/>
              <a:t>property sets the </a:t>
            </a:r>
            <a:r>
              <a:rPr lang="en-US" sz="2600" dirty="0">
                <a:latin typeface="Consolas"/>
                <a:cs typeface="Consolas"/>
              </a:rPr>
              <a:t>flex-direction</a:t>
            </a:r>
            <a:r>
              <a:rPr lang="en-US" sz="2600" dirty="0"/>
              <a:t> and </a:t>
            </a:r>
            <a:r>
              <a:rPr lang="en-US" sz="2600" dirty="0">
                <a:latin typeface="Consolas"/>
                <a:cs typeface="Consolas"/>
              </a:rPr>
              <a:t>flex-wrap </a:t>
            </a:r>
            <a:r>
              <a:rPr lang="en-US" sz="2600" dirty="0"/>
              <a:t>properties at the same </a:t>
            </a:r>
            <a:r>
              <a:rPr lang="en-US" sz="2600" dirty="0" smtClean="0"/>
              <a:t>time</a:t>
            </a:r>
            <a:endParaRPr lang="en-US" sz="2600" dirty="0"/>
          </a:p>
        </p:txBody>
      </p:sp>
      <p:grpSp>
        <p:nvGrpSpPr>
          <p:cNvPr id="4" name="Group 3" descr="Example of changing the direction of child items."/>
          <p:cNvGrpSpPr/>
          <p:nvPr/>
        </p:nvGrpSpPr>
        <p:grpSpPr>
          <a:xfrm>
            <a:off x="7132637" y="1287462"/>
            <a:ext cx="4775200" cy="5257800"/>
            <a:chOff x="7132637" y="1287462"/>
            <a:chExt cx="4775200" cy="5257800"/>
          </a:xfrm>
        </p:grpSpPr>
        <p:grpSp>
          <p:nvGrpSpPr>
            <p:cNvPr id="42" name="Group 41"/>
            <p:cNvGrpSpPr/>
            <p:nvPr/>
          </p:nvGrpSpPr>
          <p:grpSpPr>
            <a:xfrm>
              <a:off x="7132637" y="1287462"/>
              <a:ext cx="4775200" cy="2057400"/>
              <a:chOff x="4786891" y="1200150"/>
              <a:chExt cx="3860800" cy="1304200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4786891" y="1200150"/>
                <a:ext cx="3860800" cy="1304200"/>
              </a:xfrm>
              <a:prstGeom prst="roundRect">
                <a:avLst/>
              </a:prstGeom>
              <a:solidFill>
                <a:srgbClr val="FF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Parent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4949921" y="1538276"/>
                <a:ext cx="1048271" cy="893503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Child 3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6101233" y="1538276"/>
                <a:ext cx="1048271" cy="893503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Child 2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7301879" y="1538276"/>
                <a:ext cx="1048271" cy="893503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Child 1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8656637" y="3573462"/>
              <a:ext cx="3089121" cy="2971800"/>
              <a:chOff x="6664478" y="2735609"/>
              <a:chExt cx="2022321" cy="2199248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6664478" y="2735609"/>
                <a:ext cx="2022321" cy="2199248"/>
              </a:xfrm>
              <a:prstGeom prst="roundRect">
                <a:avLst>
                  <a:gd name="adj" fmla="val 8892"/>
                </a:avLst>
              </a:prstGeom>
              <a:solidFill>
                <a:srgbClr val="FF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Parent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6846863" y="4024359"/>
                <a:ext cx="746529" cy="765356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Child 3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6846863" y="3165597"/>
                <a:ext cx="746529" cy="765356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Child 1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7775777" y="3165597"/>
                <a:ext cx="746529" cy="765356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Child 2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7444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&quot;&quot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pSp>
        <p:nvGrpSpPr>
          <p:cNvPr id="4" name="Group 3" descr="&quot;&quot;"/>
          <p:cNvGrpSpPr/>
          <p:nvPr/>
        </p:nvGrpSpPr>
        <p:grpSpPr>
          <a:xfrm>
            <a:off x="457200" y="1463040"/>
            <a:ext cx="5669280" cy="731520"/>
            <a:chOff x="457200" y="1463040"/>
            <a:chExt cx="5669280" cy="731520"/>
          </a:xfrm>
        </p:grpSpPr>
        <p:sp>
          <p:nvSpPr>
            <p:cNvPr id="3" name="Rectangle 2"/>
            <p:cNvSpPr/>
            <p:nvPr/>
          </p:nvSpPr>
          <p:spPr bwMode="auto">
            <a:xfrm>
              <a:off x="457200" y="1463040"/>
              <a:ext cx="73152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188720" y="1463040"/>
              <a:ext cx="4937760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91440" rIns="2743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tx1"/>
                  </a:solidFill>
                  <a:latin typeface="+mj-lt"/>
                  <a:ea typeface="Segoe UI" pitchFamily="34" charset="0"/>
                  <a:cs typeface="Segoe UI" pitchFamily="34" charset="0"/>
                </a:rPr>
                <a:t>The User Interface</a:t>
              </a:r>
            </a:p>
          </p:txBody>
        </p:sp>
      </p:grpSp>
      <p:grpSp>
        <p:nvGrpSpPr>
          <p:cNvPr id="5" name="Group 4" descr="&quot;&quot;"/>
          <p:cNvGrpSpPr/>
          <p:nvPr/>
        </p:nvGrpSpPr>
        <p:grpSpPr>
          <a:xfrm>
            <a:off x="457200" y="2240280"/>
            <a:ext cx="5669280" cy="731520"/>
            <a:chOff x="457200" y="2240280"/>
            <a:chExt cx="5669280" cy="731520"/>
          </a:xfrm>
        </p:grpSpPr>
        <p:sp>
          <p:nvSpPr>
            <p:cNvPr id="6" name="Rectangle 5"/>
            <p:cNvSpPr/>
            <p:nvPr/>
          </p:nvSpPr>
          <p:spPr bwMode="auto">
            <a:xfrm>
              <a:off x="457200" y="2240280"/>
              <a:ext cx="73152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188720" y="2240280"/>
              <a:ext cx="4937760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91440" rIns="2743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505050"/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The CSS Box Model</a:t>
              </a:r>
              <a:endParaRPr lang="en-US" sz="2000" dirty="0">
                <a:solidFill>
                  <a:srgbClr val="505050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0" name="Group 9" descr="&quot;&quot;"/>
          <p:cNvGrpSpPr/>
          <p:nvPr/>
        </p:nvGrpSpPr>
        <p:grpSpPr>
          <a:xfrm>
            <a:off x="457200" y="3017520"/>
            <a:ext cx="5669280" cy="731520"/>
            <a:chOff x="457200" y="3017520"/>
            <a:chExt cx="5669280" cy="731520"/>
          </a:xfrm>
        </p:grpSpPr>
        <p:sp>
          <p:nvSpPr>
            <p:cNvPr id="7" name="Rectangle 6"/>
            <p:cNvSpPr/>
            <p:nvPr/>
          </p:nvSpPr>
          <p:spPr bwMode="auto">
            <a:xfrm>
              <a:off x="457200" y="3017520"/>
              <a:ext cx="73152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188720" y="3017520"/>
              <a:ext cx="4937760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91440" rIns="2743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505050"/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The </a:t>
              </a:r>
              <a:r>
                <a:rPr lang="en-US" sz="2000" dirty="0" err="1" smtClean="0">
                  <a:solidFill>
                    <a:srgbClr val="505050"/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Flexbox</a:t>
              </a:r>
              <a:r>
                <a:rPr lang="en-US" sz="2000" dirty="0" smtClean="0">
                  <a:solidFill>
                    <a:srgbClr val="505050"/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 Box Model</a:t>
              </a:r>
              <a:endParaRPr lang="en-US" sz="2000" dirty="0">
                <a:solidFill>
                  <a:srgbClr val="505050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1" name="Group 10" descr="&quot;&quot;"/>
          <p:cNvGrpSpPr/>
          <p:nvPr/>
        </p:nvGrpSpPr>
        <p:grpSpPr>
          <a:xfrm>
            <a:off x="457200" y="3794760"/>
            <a:ext cx="5669280" cy="731520"/>
            <a:chOff x="457200" y="3794760"/>
            <a:chExt cx="5669280" cy="731520"/>
          </a:xfrm>
        </p:grpSpPr>
        <p:sp>
          <p:nvSpPr>
            <p:cNvPr id="8" name="Rectangle 7"/>
            <p:cNvSpPr/>
            <p:nvPr/>
          </p:nvSpPr>
          <p:spPr bwMode="auto">
            <a:xfrm>
              <a:off x="457200" y="3794760"/>
              <a:ext cx="73152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4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188720" y="3794760"/>
              <a:ext cx="4937760" cy="73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91440" rIns="2743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505050"/>
                  </a:solidFill>
                  <a:latin typeface="Segoe UI Light"/>
                  <a:ea typeface="Segoe UI" pitchFamily="34" charset="0"/>
                  <a:cs typeface="Segoe UI" pitchFamily="34" charset="0"/>
                </a:rPr>
                <a:t>Grid Layouts</a:t>
              </a:r>
              <a:endParaRPr lang="en-US" sz="2000" dirty="0">
                <a:solidFill>
                  <a:srgbClr val="505050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25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107C10"/>
                </a:solidFill>
              </a:rPr>
              <a:t>Flexbox</a:t>
            </a:r>
            <a:r>
              <a:rPr lang="en-US" smtClean="0">
                <a:solidFill>
                  <a:srgbClr val="107C10"/>
                </a:solidFill>
              </a:rPr>
              <a:t> Demo</a:t>
            </a:r>
            <a:endParaRPr lang="en-US" dirty="0">
              <a:solidFill>
                <a:srgbClr val="107C1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5257337"/>
          </a:xfrm>
        </p:spPr>
        <p:txBody>
          <a:bodyPr/>
          <a:lstStyle/>
          <a:p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	   &lt;</a:t>
            </a:r>
            <a:r>
              <a:rPr lang="en-US" sz="14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style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type</a:t>
            </a:r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="text/</a:t>
            </a:r>
            <a:r>
              <a:rPr lang="en-US" sz="1400" dirty="0" err="1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css</a:t>
            </a:r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"&gt;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fr-FR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fr-FR" sz="14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#</a:t>
            </a:r>
            <a:r>
              <a:rPr lang="fr-FR" sz="1400" dirty="0" err="1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myFlexbox</a:t>
            </a:r>
            <a:r>
              <a:rPr lang="fr-FR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FR" sz="1400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fr-FR" sz="1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display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-</a:t>
            </a:r>
            <a:r>
              <a:rPr lang="en-US" sz="1400" dirty="0" err="1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ms-flexbox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-</a:t>
            </a:r>
            <a:r>
              <a:rPr lang="en-US" sz="1400" dirty="0" err="1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ms</a:t>
            </a:r>
            <a:r>
              <a:rPr lang="en-US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-flex-direction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row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| </a:t>
            </a:r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row-reverse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| </a:t>
            </a:r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column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| </a:t>
            </a:r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column-reverse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pl-PL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-ms-</a:t>
            </a:r>
            <a:r>
              <a:rPr lang="pl-PL" sz="1400" dirty="0" err="1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flex</a:t>
            </a:r>
            <a:r>
              <a:rPr lang="pl-PL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-</a:t>
            </a:r>
            <a:r>
              <a:rPr lang="pl-PL" sz="1400" dirty="0" err="1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wrap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pl-PL" sz="1400" dirty="0" err="1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wrap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background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gray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height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auto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1400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14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#</a:t>
            </a:r>
            <a:r>
              <a:rPr lang="en-US" sz="1400" dirty="0" err="1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childBlue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400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background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blue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height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80px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width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100px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1400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14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#</a:t>
            </a:r>
            <a:r>
              <a:rPr lang="en-US" sz="1400" dirty="0" err="1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childGreen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400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background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green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height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80px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width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100px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1400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pl-PL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pl-PL" sz="14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style</a:t>
            </a:r>
            <a:r>
              <a:rPr lang="pl-PL" sz="1400" dirty="0" smtClean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6152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7C10"/>
                </a:solidFill>
              </a:rPr>
              <a:t>Ordering and Arranging Content</a:t>
            </a:r>
            <a:endParaRPr lang="en-US" dirty="0">
              <a:solidFill>
                <a:srgbClr val="107C1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6233477" cy="3835922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The </a:t>
            </a:r>
            <a:r>
              <a:rPr lang="en-US" dirty="0">
                <a:latin typeface="Consolas"/>
                <a:cs typeface="Consolas"/>
              </a:rPr>
              <a:t>flex-order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/>
              <a:t>property allows you to adjust the order and arrangement of contents inside of a </a:t>
            </a:r>
            <a:r>
              <a:rPr lang="en-US" dirty="0" err="1"/>
              <a:t>flexbox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The property groups child boxes to control the order in which they appear in a layout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The default value for the flex-order property is </a:t>
            </a:r>
            <a:r>
              <a:rPr lang="en-US" dirty="0" smtClean="0"/>
              <a:t>0</a:t>
            </a:r>
            <a:endParaRPr lang="en-US" dirty="0"/>
          </a:p>
        </p:txBody>
      </p:sp>
      <p:grpSp>
        <p:nvGrpSpPr>
          <p:cNvPr id="14" name="Group 13" descr="Example of the flex-order property to change the order and arrangment of content."/>
          <p:cNvGrpSpPr/>
          <p:nvPr/>
        </p:nvGrpSpPr>
        <p:grpSpPr>
          <a:xfrm>
            <a:off x="6827837" y="1363662"/>
            <a:ext cx="5029200" cy="4419600"/>
            <a:chOff x="4786891" y="1200150"/>
            <a:chExt cx="3899909" cy="3394472"/>
          </a:xfrm>
        </p:grpSpPr>
        <p:sp>
          <p:nvSpPr>
            <p:cNvPr id="15" name="Rounded Rectangle 14"/>
            <p:cNvSpPr/>
            <p:nvPr/>
          </p:nvSpPr>
          <p:spPr>
            <a:xfrm>
              <a:off x="4786891" y="1200150"/>
              <a:ext cx="3860800" cy="1304200"/>
            </a:xfrm>
            <a:prstGeom prst="roundRect">
              <a:avLst/>
            </a:prstGeom>
            <a:solidFill>
              <a:srgbClr val="FF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Parent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998301" y="1671261"/>
              <a:ext cx="1048271" cy="760518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Apple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74280" y="1671261"/>
              <a:ext cx="1048271" cy="760518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Orange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350259" y="1671261"/>
              <a:ext cx="1048271" cy="760518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Pear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6398381" y="2624667"/>
              <a:ext cx="641047" cy="604762"/>
            </a:xfrm>
            <a:prstGeom prst="downArrow">
              <a:avLst/>
            </a:pr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826000" y="3290422"/>
              <a:ext cx="3860800" cy="1304200"/>
            </a:xfrm>
            <a:prstGeom prst="roundRect">
              <a:avLst/>
            </a:prstGeom>
            <a:solidFill>
              <a:srgbClr val="FF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Parent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037410" y="3761533"/>
              <a:ext cx="1048271" cy="760518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Orange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213389" y="3761533"/>
              <a:ext cx="1048271" cy="760518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Apple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389368" y="3761533"/>
              <a:ext cx="1048271" cy="760518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Pear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247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7C10"/>
                </a:solidFill>
              </a:rPr>
              <a:t>More About </a:t>
            </a:r>
            <a:r>
              <a:rPr lang="en-US" dirty="0" err="1" smtClean="0">
                <a:solidFill>
                  <a:srgbClr val="107C10"/>
                </a:solidFill>
              </a:rPr>
              <a:t>Flexboxes</a:t>
            </a:r>
            <a:endParaRPr lang="en-US" dirty="0">
              <a:solidFill>
                <a:srgbClr val="107C1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579646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https://msdn.microsoft.com/en-us/library/hh673531(v=vs.85).</a:t>
            </a:r>
            <a:r>
              <a:rPr lang="en-US" dirty="0" smtClean="0">
                <a:hlinkClick r:id="rId3"/>
              </a:rPr>
              <a:t>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1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97280"/>
            <a:ext cx="7315200" cy="1200329"/>
          </a:xfrm>
        </p:spPr>
        <p:txBody>
          <a:bodyPr/>
          <a:lstStyle/>
          <a:p>
            <a:r>
              <a:rPr lang="en-US" dirty="0" smtClean="0"/>
              <a:t>Grid Layouts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84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Grid Layout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5852477" cy="3336298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When the </a:t>
            </a:r>
            <a:r>
              <a:rPr lang="en-US" sz="2400" dirty="0" err="1"/>
              <a:t>Flexbox</a:t>
            </a:r>
            <a:r>
              <a:rPr lang="en-US" sz="2400" dirty="0"/>
              <a:t> Box model isn’t appropriate, you can use the Grid Layout model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Grid Layout model uses CSS to structure content using rows and columns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Grids are extremely flexible and provide an easier to use option for organizing content than HTML tables</a:t>
            </a:r>
          </a:p>
        </p:txBody>
      </p:sp>
      <p:graphicFrame>
        <p:nvGraphicFramePr>
          <p:cNvPr id="15" name="Table 14" descr="Example of the grid layout model using CSS to structure content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210291"/>
              </p:ext>
            </p:extLst>
          </p:nvPr>
        </p:nvGraphicFramePr>
        <p:xfrm>
          <a:off x="6675437" y="1516062"/>
          <a:ext cx="5257798" cy="3657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51114"/>
                <a:gridCol w="751114"/>
                <a:gridCol w="751114"/>
                <a:gridCol w="751114"/>
                <a:gridCol w="751114"/>
                <a:gridCol w="751114"/>
                <a:gridCol w="751114"/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6" name="Group 15" descr="&quot;&quot;"/>
          <p:cNvGrpSpPr/>
          <p:nvPr/>
        </p:nvGrpSpPr>
        <p:grpSpPr>
          <a:xfrm>
            <a:off x="6718485" y="1575216"/>
            <a:ext cx="5143958" cy="3496060"/>
            <a:chOff x="4681839" y="1259304"/>
            <a:chExt cx="3960363" cy="2606426"/>
          </a:xfrm>
        </p:grpSpPr>
        <p:sp>
          <p:nvSpPr>
            <p:cNvPr id="17" name="Rectangle 16"/>
            <p:cNvSpPr/>
            <p:nvPr/>
          </p:nvSpPr>
          <p:spPr>
            <a:xfrm>
              <a:off x="4681839" y="1259304"/>
              <a:ext cx="3960363" cy="4305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/>
                  <a:cs typeface="Consolas"/>
                </a:rPr>
                <a:t>&lt;header&gt;</a:t>
              </a:r>
              <a:endParaRPr lang="en-US" dirty="0">
                <a:solidFill>
                  <a:schemeClr val="tx1"/>
                </a:solidFill>
                <a:latin typeface="Consolas"/>
                <a:cs typeface="Consola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81839" y="1799183"/>
              <a:ext cx="484111" cy="15266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/>
                  <a:cs typeface="Consolas"/>
                </a:rPr>
                <a:t>&lt;aside&gt;</a:t>
              </a:r>
              <a:endParaRPr lang="en-US" dirty="0">
                <a:solidFill>
                  <a:schemeClr val="tx1"/>
                </a:solidFill>
                <a:latin typeface="Consolas"/>
                <a:cs typeface="Consola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86260" y="1811662"/>
              <a:ext cx="1612435" cy="4305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/>
                  <a:cs typeface="Consolas"/>
                </a:rPr>
                <a:t>&lt;section&gt;</a:t>
              </a:r>
              <a:endParaRPr lang="en-US" dirty="0">
                <a:solidFill>
                  <a:schemeClr val="tx1"/>
                </a:solidFill>
                <a:latin typeface="Consolas"/>
                <a:cs typeface="Consola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19005" y="1811662"/>
              <a:ext cx="1612435" cy="4305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/>
                  <a:cs typeface="Consolas"/>
                </a:rPr>
                <a:t>&lt;section&gt;</a:t>
              </a:r>
              <a:endParaRPr lang="en-US" dirty="0">
                <a:solidFill>
                  <a:schemeClr val="tx1"/>
                </a:solidFill>
                <a:latin typeface="Consolas"/>
                <a:cs typeface="Consola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81839" y="3435199"/>
              <a:ext cx="3960363" cy="4305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/>
                  <a:cs typeface="Consolas"/>
                </a:rPr>
                <a:t>&lt;footer&gt;</a:t>
              </a:r>
              <a:endParaRPr lang="en-US" dirty="0">
                <a:solidFill>
                  <a:schemeClr val="tx1"/>
                </a:solidFill>
                <a:latin typeface="Consolas"/>
                <a:cs typeface="Consola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86260" y="2340778"/>
              <a:ext cx="3345180" cy="4305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/>
                  <a:cs typeface="Consolas"/>
                </a:rPr>
                <a:t>&lt;section&gt;</a:t>
              </a:r>
              <a:endParaRPr lang="en-US" dirty="0">
                <a:solidFill>
                  <a:schemeClr val="tx1"/>
                </a:solidFill>
                <a:latin typeface="Consolas"/>
                <a:cs typeface="Consola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286260" y="2889705"/>
              <a:ext cx="1612435" cy="4305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/>
                  <a:cs typeface="Consolas"/>
                </a:rPr>
                <a:t>&lt;section&gt;</a:t>
              </a:r>
              <a:endParaRPr lang="en-US" dirty="0">
                <a:solidFill>
                  <a:schemeClr val="tx1"/>
                </a:solidFill>
                <a:latin typeface="Consolas"/>
                <a:cs typeface="Consola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19005" y="2891419"/>
              <a:ext cx="1612435" cy="4305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/>
                  <a:cs typeface="Consolas"/>
                </a:rPr>
                <a:t>&lt;section&gt;</a:t>
              </a:r>
              <a:endParaRPr lang="en-US" dirty="0">
                <a:solidFill>
                  <a:schemeClr val="tx1"/>
                </a:solidFill>
                <a:latin typeface="Consolas"/>
                <a:cs typeface="Consola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676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layouts and Grid Items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5852477" cy="366869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Grid layouts are very similar to tables because they feature rows and columns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They are best suited for more complex layouts – like those required by newspapers – than </a:t>
            </a:r>
            <a:r>
              <a:rPr lang="en-US" sz="2400" dirty="0" err="1"/>
              <a:t>flexboxes</a:t>
            </a:r>
            <a:r>
              <a:rPr lang="en-US" sz="2400" dirty="0"/>
              <a:t> can handle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content in grid layouts are also modular, which allows you to move content from one part of the page to another</a:t>
            </a:r>
          </a:p>
        </p:txBody>
      </p:sp>
      <p:graphicFrame>
        <p:nvGraphicFramePr>
          <p:cNvPr id="35" name="Table 34" descr="Example of grid layouts and grid item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17232"/>
              </p:ext>
            </p:extLst>
          </p:nvPr>
        </p:nvGraphicFramePr>
        <p:xfrm>
          <a:off x="6446837" y="1439862"/>
          <a:ext cx="5563817" cy="38444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94831"/>
                <a:gridCol w="794831"/>
                <a:gridCol w="794831"/>
                <a:gridCol w="794831"/>
                <a:gridCol w="794831"/>
                <a:gridCol w="794831"/>
                <a:gridCol w="794831"/>
              </a:tblGrid>
              <a:tr h="7688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8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8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8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8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6" name="Group 35" descr="&quot;&quot;"/>
          <p:cNvGrpSpPr/>
          <p:nvPr/>
        </p:nvGrpSpPr>
        <p:grpSpPr>
          <a:xfrm>
            <a:off x="6523037" y="1516062"/>
            <a:ext cx="5443352" cy="3674646"/>
            <a:chOff x="4681839" y="1259304"/>
            <a:chExt cx="3960363" cy="2606426"/>
          </a:xfrm>
        </p:grpSpPr>
        <p:sp>
          <p:nvSpPr>
            <p:cNvPr id="37" name="Rectangle 36"/>
            <p:cNvSpPr/>
            <p:nvPr/>
          </p:nvSpPr>
          <p:spPr>
            <a:xfrm>
              <a:off x="4681839" y="1259304"/>
              <a:ext cx="3960363" cy="4305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masthead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81839" y="1799183"/>
              <a:ext cx="484111" cy="15266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nav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86261" y="1811662"/>
              <a:ext cx="1031266" cy="1510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column 1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427074" y="1811662"/>
              <a:ext cx="1063554" cy="1510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column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2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81839" y="3435199"/>
              <a:ext cx="3960363" cy="4305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footer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587489" y="1811663"/>
              <a:ext cx="1043951" cy="1510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column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3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6691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7C10"/>
                </a:solidFill>
              </a:rPr>
              <a:t>Defining the Grid Layout</a:t>
            </a:r>
            <a:endParaRPr lang="en-US" dirty="0">
              <a:solidFill>
                <a:srgbClr val="107C1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1819985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Define a grid layout by using the </a:t>
            </a:r>
            <a:r>
              <a:rPr lang="en-US" dirty="0">
                <a:latin typeface="Courier"/>
                <a:cs typeface="Courier"/>
              </a:rPr>
              <a:t>display</a:t>
            </a:r>
            <a:r>
              <a:rPr lang="en-US" dirty="0"/>
              <a:t> property, along with the </a:t>
            </a:r>
            <a:r>
              <a:rPr lang="en-US" dirty="0">
                <a:latin typeface="Courier"/>
                <a:cs typeface="Courier"/>
              </a:rPr>
              <a:t>grid</a:t>
            </a:r>
            <a:r>
              <a:rPr lang="en-US" dirty="0"/>
              <a:t> or </a:t>
            </a:r>
            <a:r>
              <a:rPr lang="en-US" dirty="0">
                <a:latin typeface="Courier"/>
                <a:cs typeface="Courier"/>
              </a:rPr>
              <a:t>inline-grid</a:t>
            </a:r>
            <a:r>
              <a:rPr lang="en-US" dirty="0"/>
              <a:t> values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Child elements in a grid are called grid items, which can be positioned according to grid tracks, grid lines, or grid cells</a:t>
            </a:r>
          </a:p>
        </p:txBody>
      </p:sp>
      <p:graphicFrame>
        <p:nvGraphicFramePr>
          <p:cNvPr id="4" name="Table 3" descr="Table of grid layout using the display property with the grid or inline-grid value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78818"/>
              </p:ext>
            </p:extLst>
          </p:nvPr>
        </p:nvGraphicFramePr>
        <p:xfrm>
          <a:off x="1417637" y="3954462"/>
          <a:ext cx="9632297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61861"/>
                <a:gridCol w="62704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LAYOUT CONCEPT</a:t>
                      </a:r>
                      <a:endParaRPr lang="en-US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Grid</a:t>
                      </a:r>
                      <a:r>
                        <a:rPr lang="en-US" sz="2400" baseline="0" dirty="0" smtClean="0"/>
                        <a:t> tracks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</a:t>
                      </a:r>
                      <a:r>
                        <a:rPr lang="en-US" sz="2400" baseline="0" dirty="0" smtClean="0"/>
                        <a:t> columns and rows of a grid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Grid lines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horizontal</a:t>
                      </a:r>
                      <a:r>
                        <a:rPr lang="en-US" sz="2400" baseline="0" dirty="0" smtClean="0"/>
                        <a:t> and vertical lines that separate columns and rows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Grid cells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logical space where content is placed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679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Properties and Values, pt. 1</a:t>
            </a:r>
            <a:endParaRPr lang="en-US" dirty="0"/>
          </a:p>
        </p:txBody>
      </p:sp>
      <p:graphicFrame>
        <p:nvGraphicFramePr>
          <p:cNvPr id="6" name="Content Placeholder 5" descr="Table showing grid properties, values, and descriptions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688256"/>
              </p:ext>
            </p:extLst>
          </p:nvPr>
        </p:nvGraphicFramePr>
        <p:xfrm>
          <a:off x="427037" y="1516062"/>
          <a:ext cx="11399837" cy="432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4447"/>
                <a:gridCol w="1760004"/>
                <a:gridCol w="79753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PROPERTY</a:t>
                      </a:r>
                      <a:endParaRPr lang="en-US" sz="2000" dirty="0"/>
                    </a:p>
                  </a:txBody>
                  <a:tcPr>
                    <a:solidFill>
                      <a:srgbClr val="107C1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VALUE(S)</a:t>
                      </a:r>
                      <a:endParaRPr lang="en-US" sz="2000" dirty="0"/>
                    </a:p>
                  </a:txBody>
                  <a:tcPr>
                    <a:solidFill>
                      <a:srgbClr val="107C1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>
                    <a:solidFill>
                      <a:srgbClr val="107C1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grid-columns </a:t>
                      </a:r>
                    </a:p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or 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grid-rows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length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percentage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fraction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max-content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min-content</a:t>
                      </a:r>
                    </a:p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minmax</a:t>
                      </a:r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(</a:t>
                      </a:r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min,max</a:t>
                      </a:r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)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auto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Specifies</a:t>
                      </a:r>
                      <a:r>
                        <a:rPr lang="en-US" sz="2000" baseline="0" dirty="0" smtClean="0"/>
                        <a:t> parameters for one or more columns or rows in a grid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grid-template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string+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none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Provides a visualization of the grid element’s structure and defines the grid cells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grid-cell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string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none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Positions a child item inside a named grid cell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356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Properties and Values, pt. 1</a:t>
            </a:r>
            <a:endParaRPr lang="en-US" dirty="0"/>
          </a:p>
        </p:txBody>
      </p:sp>
      <p:graphicFrame>
        <p:nvGraphicFramePr>
          <p:cNvPr id="6" name="Content Placeholder 5" descr="Table showing more grid properties, values, and descriptions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061293"/>
              </p:ext>
            </p:extLst>
          </p:nvPr>
        </p:nvGraphicFramePr>
        <p:xfrm>
          <a:off x="427037" y="1516062"/>
          <a:ext cx="11399837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67000"/>
                <a:gridCol w="3886200"/>
                <a:gridCol w="48466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PROPERTY</a:t>
                      </a:r>
                      <a:endParaRPr lang="en-US" sz="2000" dirty="0"/>
                    </a:p>
                  </a:txBody>
                  <a:tcPr>
                    <a:solidFill>
                      <a:srgbClr val="107C1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VALUE(S)</a:t>
                      </a:r>
                      <a:endParaRPr lang="en-US" sz="2000" dirty="0"/>
                    </a:p>
                  </a:txBody>
                  <a:tcPr>
                    <a:solidFill>
                      <a:srgbClr val="107C1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>
                    <a:solidFill>
                      <a:srgbClr val="107C1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grid-column</a:t>
                      </a:r>
                    </a:p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or</a:t>
                      </a:r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 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grid row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[integer</a:t>
                      </a:r>
                      <a:r>
                        <a:rPr lang="en-US" sz="2000" baseline="0" dirty="0" smtClean="0">
                          <a:latin typeface="Consolas"/>
                          <a:cs typeface="Consolas"/>
                        </a:rPr>
                        <a:t> or string start]</a:t>
                      </a:r>
                    </a:p>
                    <a:p>
                      <a:r>
                        <a:rPr lang="en-US" sz="2000" baseline="0" dirty="0" smtClean="0">
                          <a:latin typeface="Consolas"/>
                          <a:cs typeface="Consolas"/>
                        </a:rPr>
                        <a:t>[integer or string end]</a:t>
                      </a:r>
                    </a:p>
                    <a:p>
                      <a:r>
                        <a:rPr lang="en-US" sz="2000" baseline="0" dirty="0" smtClean="0">
                          <a:latin typeface="Consolas"/>
                          <a:cs typeface="Consolas"/>
                        </a:rPr>
                        <a:t>auto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Places child items in a grid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grid-column-span</a:t>
                      </a:r>
                    </a:p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or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grid-row-span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integer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Defines the dimensions of a grid cell by specifying the distance (in lines) from the string line to the ending line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grid-column-sizing</a:t>
                      </a:r>
                    </a:p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or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grid-row-sizing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none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rows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columns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Creates additional columns or rows as needed to accommodate</a:t>
                      </a:r>
                      <a:r>
                        <a:rPr lang="en-US" sz="2000" baseline="0" dirty="0" smtClean="0"/>
                        <a:t> content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grid-column-align</a:t>
                      </a:r>
                    </a:p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or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grid-row-align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start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end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center</a:t>
                      </a:r>
                    </a:p>
                    <a:p>
                      <a:r>
                        <a:rPr lang="en-US" sz="2000" dirty="0" smtClean="0">
                          <a:latin typeface="Consolas"/>
                          <a:cs typeface="Consolas"/>
                        </a:rPr>
                        <a:t>stretch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Controls</a:t>
                      </a:r>
                      <a:r>
                        <a:rPr lang="en-US" sz="2000" baseline="0" dirty="0" smtClean="0"/>
                        <a:t> a child item’s alignment within a cell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898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7C10"/>
                </a:solidFill>
              </a:rPr>
              <a:t>Grid Layout Demo</a:t>
            </a:r>
            <a:endParaRPr lang="en-US" dirty="0">
              <a:solidFill>
                <a:srgbClr val="107C1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4986493"/>
          </a:xfrm>
        </p:spPr>
        <p:txBody>
          <a:bodyPr/>
          <a:lstStyle/>
          <a:p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400" dirty="0" smtClean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       &lt;</a:t>
            </a:r>
            <a:r>
              <a:rPr lang="en-US" sz="14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style</a:t>
            </a:r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en-US" sz="14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#gridded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US" sz="1400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display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-</a:t>
            </a:r>
            <a:r>
              <a:rPr lang="en-US" sz="1400" dirty="0" err="1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ms</a:t>
            </a:r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-grid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background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gray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fr-FR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fr-FR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-ms-</a:t>
            </a:r>
            <a:r>
              <a:rPr lang="fr-FR" sz="1400" dirty="0" err="1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grid</a:t>
            </a:r>
            <a:r>
              <a:rPr lang="fr-FR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-</a:t>
            </a:r>
            <a:r>
              <a:rPr lang="fr-FR" sz="1400" dirty="0" err="1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columns</a:t>
            </a:r>
            <a:r>
              <a:rPr lang="fr-FR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fr-FR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10px</a:t>
            </a:r>
            <a:r>
              <a:rPr lang="fr-FR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FR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250px</a:t>
            </a:r>
            <a:r>
              <a:rPr lang="fr-FR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FR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10px</a:t>
            </a:r>
            <a:r>
              <a:rPr lang="fr-FR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FR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250px</a:t>
            </a:r>
            <a:r>
              <a:rPr lang="fr-FR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FR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10px</a:t>
            </a:r>
            <a:r>
              <a:rPr lang="fr-FR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FR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250px</a:t>
            </a:r>
            <a:r>
              <a:rPr lang="fr-FR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FR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10px</a:t>
            </a:r>
            <a:r>
              <a:rPr lang="fr-FR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FR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250px</a:t>
            </a:r>
            <a:r>
              <a:rPr lang="fr-FR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fr-FR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10px</a:t>
            </a:r>
            <a:r>
              <a:rPr lang="fr-FR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pl-PL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-ms-</a:t>
            </a:r>
            <a:r>
              <a:rPr lang="pl-PL" sz="1400" dirty="0" err="1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grid</a:t>
            </a:r>
            <a:r>
              <a:rPr lang="pl-PL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-</a:t>
            </a:r>
            <a:r>
              <a:rPr lang="pl-PL" sz="1400" dirty="0" err="1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rows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pl-PL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1fr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pl-PL" sz="1400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}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</a:p>
          <a:p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pl-PL" sz="14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#item1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pl-PL" sz="1400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pl-PL" sz="1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background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orange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pl-PL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-ms-</a:t>
            </a:r>
            <a:r>
              <a:rPr lang="pl-PL" sz="1400" dirty="0" err="1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grid</a:t>
            </a:r>
            <a:r>
              <a:rPr lang="pl-PL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-</a:t>
            </a:r>
            <a:r>
              <a:rPr lang="pl-PL" sz="1400" dirty="0" err="1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row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pl-PL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1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ro-RO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ro-RO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-ms-grid-column</a:t>
            </a:r>
            <a:r>
              <a:rPr lang="ro-RO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ro-RO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1</a:t>
            </a:r>
            <a:r>
              <a:rPr lang="ro-RO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ro-RO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ro-RO" sz="1400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ro-RO" sz="1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ro-RO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ro-RO" sz="14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#item2</a:t>
            </a:r>
            <a:r>
              <a:rPr lang="ro-RO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ro-RO" sz="1400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ro-RO" sz="1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en-US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background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en-US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purple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pl-PL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-ms-</a:t>
            </a:r>
            <a:r>
              <a:rPr lang="pl-PL" sz="1400" dirty="0" err="1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grid</a:t>
            </a:r>
            <a:r>
              <a:rPr lang="pl-PL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-</a:t>
            </a:r>
            <a:r>
              <a:rPr lang="pl-PL" sz="1400" dirty="0" err="1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row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pl-PL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2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ro-RO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</a:t>
            </a:r>
            <a:r>
              <a:rPr lang="ro-RO" sz="1400" dirty="0">
                <a:solidFill>
                  <a:srgbClr val="CF4820"/>
                </a:solidFill>
                <a:highlight>
                  <a:srgbClr val="FFFFFF"/>
                </a:highlight>
                <a:latin typeface="Consolas"/>
              </a:rPr>
              <a:t>-ms-grid-column</a:t>
            </a:r>
            <a:r>
              <a:rPr lang="ro-RO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: </a:t>
            </a:r>
            <a:r>
              <a:rPr lang="ro-RO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2</a:t>
            </a:r>
            <a:r>
              <a:rPr lang="ro-RO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</a:t>
            </a:r>
          </a:p>
          <a:p>
            <a:r>
              <a:rPr lang="ro-RO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</a:t>
            </a:r>
            <a:r>
              <a:rPr lang="ro-RO" sz="1400" dirty="0">
                <a:solidFill>
                  <a:srgbClr val="222222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ro-RO" sz="140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</a:t>
            </a:r>
            <a:r>
              <a:rPr lang="pl-PL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&lt;/</a:t>
            </a:r>
            <a:r>
              <a:rPr lang="pl-PL" sz="1400" dirty="0">
                <a:solidFill>
                  <a:srgbClr val="823125"/>
                </a:solidFill>
                <a:highlight>
                  <a:srgbClr val="FFFFFF"/>
                </a:highlight>
                <a:latin typeface="Consolas"/>
              </a:rPr>
              <a:t>style</a:t>
            </a:r>
            <a:r>
              <a:rPr lang="pl-PL" sz="1400" dirty="0">
                <a:solidFill>
                  <a:srgbClr val="4F76AC"/>
                </a:solidFill>
                <a:highlight>
                  <a:srgbClr val="FFFFFF"/>
                </a:highlight>
                <a:latin typeface="Consolas"/>
              </a:rPr>
              <a:t>&gt;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508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1097280"/>
            <a:ext cx="8214677" cy="2197525"/>
          </a:xfrm>
        </p:spPr>
        <p:txBody>
          <a:bodyPr/>
          <a:lstStyle/>
          <a:p>
            <a:r>
              <a:rPr lang="en-US" dirty="0" smtClean="0"/>
              <a:t>The User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7C10"/>
                </a:solidFill>
              </a:rPr>
              <a:t>More About Grid Layouts</a:t>
            </a:r>
            <a:endParaRPr lang="en-US" dirty="0">
              <a:solidFill>
                <a:srgbClr val="107C1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1044388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https://msdn.microsoft.com/en-us/library/hh673533(v=vs.85).aspx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749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pSp>
        <p:nvGrpSpPr>
          <p:cNvPr id="9" name="Group 8" descr="&quot;&quot;"/>
          <p:cNvGrpSpPr/>
          <p:nvPr/>
        </p:nvGrpSpPr>
        <p:grpSpPr>
          <a:xfrm>
            <a:off x="457200" y="1463040"/>
            <a:ext cx="5669280" cy="3063240"/>
            <a:chOff x="457200" y="1463040"/>
            <a:chExt cx="5669280" cy="3063240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1463040"/>
              <a:ext cx="5669280" cy="731520"/>
              <a:chOff x="457200" y="1463040"/>
              <a:chExt cx="5669280" cy="731520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457200" y="1463040"/>
                <a:ext cx="731520" cy="7315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1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1188720" y="1463040"/>
                <a:ext cx="4937760" cy="73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20" tIns="91440" rIns="27432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  <a:ea typeface="Segoe UI" pitchFamily="34" charset="0"/>
                    <a:cs typeface="Segoe UI" pitchFamily="34" charset="0"/>
                  </a:rPr>
                  <a:t>The User Interface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57200" y="2240280"/>
              <a:ext cx="5669280" cy="731520"/>
              <a:chOff x="457200" y="2240280"/>
              <a:chExt cx="5669280" cy="73152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457200" y="2240280"/>
                <a:ext cx="731520" cy="7315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188720" y="2240280"/>
                <a:ext cx="4937760" cy="73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20" tIns="91440" rIns="27432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505050"/>
                    </a:solidFill>
                    <a:latin typeface="Segoe UI Light"/>
                    <a:ea typeface="Segoe UI" pitchFamily="34" charset="0"/>
                    <a:cs typeface="Segoe UI" pitchFamily="34" charset="0"/>
                  </a:rPr>
                  <a:t>The CSS Box Model</a:t>
                </a:r>
                <a:endParaRPr lang="en-US" sz="2000" dirty="0">
                  <a:solidFill>
                    <a:srgbClr val="505050"/>
                  </a:solidFill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57200" y="3017520"/>
              <a:ext cx="5669280" cy="731520"/>
              <a:chOff x="457200" y="3017520"/>
              <a:chExt cx="5669280" cy="731520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457200" y="3017520"/>
                <a:ext cx="731520" cy="7315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3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1188720" y="3017520"/>
                <a:ext cx="4937760" cy="73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20" tIns="91440" rIns="27432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505050"/>
                    </a:solidFill>
                    <a:latin typeface="Segoe UI Light"/>
                    <a:ea typeface="Segoe UI" pitchFamily="34" charset="0"/>
                    <a:cs typeface="Segoe UI" pitchFamily="34" charset="0"/>
                  </a:rPr>
                  <a:t>The </a:t>
                </a:r>
                <a:r>
                  <a:rPr lang="en-US" sz="2000" dirty="0" err="1" smtClean="0">
                    <a:solidFill>
                      <a:srgbClr val="505050"/>
                    </a:solidFill>
                    <a:latin typeface="Segoe UI Light"/>
                    <a:ea typeface="Segoe UI" pitchFamily="34" charset="0"/>
                    <a:cs typeface="Segoe UI" pitchFamily="34" charset="0"/>
                  </a:rPr>
                  <a:t>Flexbox</a:t>
                </a:r>
                <a:r>
                  <a:rPr lang="en-US" sz="2000" dirty="0" smtClean="0">
                    <a:solidFill>
                      <a:srgbClr val="505050"/>
                    </a:solidFill>
                    <a:latin typeface="Segoe UI Light"/>
                    <a:ea typeface="Segoe UI" pitchFamily="34" charset="0"/>
                    <a:cs typeface="Segoe UI" pitchFamily="34" charset="0"/>
                  </a:rPr>
                  <a:t> Box Model</a:t>
                </a:r>
                <a:endParaRPr lang="en-US" sz="2000" dirty="0">
                  <a:solidFill>
                    <a:srgbClr val="505050"/>
                  </a:solidFill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57200" y="3794760"/>
              <a:ext cx="5669280" cy="731520"/>
              <a:chOff x="457200" y="3794760"/>
              <a:chExt cx="5669280" cy="73152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457200" y="3794760"/>
                <a:ext cx="731520" cy="7315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4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1188720" y="3794760"/>
                <a:ext cx="4937760" cy="73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20" tIns="91440" rIns="27432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505050"/>
                    </a:solidFill>
                    <a:latin typeface="Segoe UI Light"/>
                    <a:ea typeface="Segoe UI" pitchFamily="34" charset="0"/>
                    <a:cs typeface="Segoe UI" pitchFamily="34" charset="0"/>
                  </a:rPr>
                  <a:t>Grid Layouts</a:t>
                </a:r>
                <a:endParaRPr lang="en-US" sz="2000" dirty="0">
                  <a:solidFill>
                    <a:srgbClr val="505050"/>
                  </a:solidFill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7042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390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815608"/>
          </a:xfrm>
        </p:spPr>
        <p:txBody>
          <a:bodyPr/>
          <a:lstStyle/>
          <a:p>
            <a:r>
              <a:rPr lang="en-US" dirty="0"/>
              <a:t>Some speakers at Microsoft like to use this slide for hidden “notes slides”. </a:t>
            </a:r>
          </a:p>
          <a:p>
            <a:r>
              <a:rPr lang="en-US" dirty="0"/>
              <a:t>Delete it if you don’t want to use 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NEXT: &lt;next slide title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(hidden)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0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User Interface (UI)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5759" y="2103120"/>
            <a:ext cx="5486400" cy="3190617"/>
          </a:xfrm>
        </p:spPr>
        <p:txBody>
          <a:bodyPr/>
          <a:lstStyle/>
          <a:p>
            <a:r>
              <a:rPr lang="en-US" dirty="0"/>
              <a:t>The portion of a Web page where users interact is called the </a:t>
            </a:r>
            <a:r>
              <a:rPr lang="en-US" b="1" dirty="0"/>
              <a:t>user interface (UI)</a:t>
            </a:r>
            <a:endParaRPr lang="en-US" dirty="0"/>
          </a:p>
          <a:p>
            <a:r>
              <a:rPr lang="en-US" dirty="0"/>
              <a:t>The layout of a user interface will dramatically impact a user experience</a:t>
            </a:r>
          </a:p>
          <a:p>
            <a:pPr lvl="1"/>
            <a:r>
              <a:rPr lang="en-US" dirty="0"/>
              <a:t>layouts can range from minimalist with just a few elements, to pages that are jammed full with content</a:t>
            </a:r>
          </a:p>
          <a:p>
            <a:r>
              <a:rPr lang="en-US" dirty="0"/>
              <a:t>Simple layouts and complex layouts require different models to ensure that content displays properly for </a:t>
            </a:r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6" name="Picture Placeholder 5" descr="&quot;&quot;"/>
          <p:cNvSpPr>
            <a:spLocks noGrp="1"/>
          </p:cNvSpPr>
          <p:nvPr>
            <p:ph type="pic" sz="quarter" idx="10"/>
          </p:nvPr>
        </p:nvSpPr>
        <p:spPr>
          <a:xfrm>
            <a:off x="6217920" y="0"/>
            <a:ext cx="6217920" cy="6995160"/>
          </a:xfrm>
          <a:solidFill>
            <a:srgbClr val="FFC20B"/>
          </a:solidFill>
        </p:spPr>
      </p:sp>
      <p:grpSp>
        <p:nvGrpSpPr>
          <p:cNvPr id="21" name="Group 20" descr="&quot;&quot;"/>
          <p:cNvGrpSpPr/>
          <p:nvPr/>
        </p:nvGrpSpPr>
        <p:grpSpPr>
          <a:xfrm>
            <a:off x="7361237" y="2049462"/>
            <a:ext cx="3918739" cy="3296746"/>
            <a:chOff x="4768061" y="1200150"/>
            <a:chExt cx="3918739" cy="3296746"/>
          </a:xfrm>
        </p:grpSpPr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4768061" y="1200150"/>
              <a:ext cx="3918739" cy="3296745"/>
              <a:chOff x="1507436" y="1799127"/>
              <a:chExt cx="3681068" cy="2968088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1507436" y="1808507"/>
                <a:ext cx="3657600" cy="295870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2C6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1507436" y="1799127"/>
                <a:ext cx="3681068" cy="457200"/>
              </a:xfrm>
              <a:prstGeom prst="rect">
                <a:avLst/>
              </a:prstGeom>
              <a:solidFill>
                <a:srgbClr val="0072C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4022473" y="1999656"/>
                <a:ext cx="182880" cy="1371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7" name="Isosceles Triangle 26"/>
              <p:cNvSpPr/>
              <p:nvPr/>
            </p:nvSpPr>
            <p:spPr bwMode="auto">
              <a:xfrm>
                <a:off x="3963592" y="1875760"/>
                <a:ext cx="300643" cy="15196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4079873" y="2034112"/>
                <a:ext cx="45719" cy="102704"/>
              </a:xfrm>
              <a:prstGeom prst="rect">
                <a:avLst/>
              </a:prstGeom>
              <a:solidFill>
                <a:srgbClr val="0072C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9" name="Freeform 59"/>
              <p:cNvSpPr>
                <a:spLocks noEditPoints="1"/>
              </p:cNvSpPr>
              <p:nvPr/>
            </p:nvSpPr>
            <p:spPr bwMode="auto">
              <a:xfrm rot="21089782">
                <a:off x="4799148" y="1871264"/>
                <a:ext cx="289001" cy="285713"/>
              </a:xfrm>
              <a:custGeom>
                <a:avLst/>
                <a:gdLst>
                  <a:gd name="T0" fmla="*/ 48 w 54"/>
                  <a:gd name="T1" fmla="*/ 23 h 55"/>
                  <a:gd name="T2" fmla="*/ 45 w 54"/>
                  <a:gd name="T3" fmla="*/ 21 h 55"/>
                  <a:gd name="T4" fmla="*/ 44 w 54"/>
                  <a:gd name="T5" fmla="*/ 16 h 55"/>
                  <a:gd name="T6" fmla="*/ 48 w 54"/>
                  <a:gd name="T7" fmla="*/ 10 h 55"/>
                  <a:gd name="T8" fmla="*/ 42 w 54"/>
                  <a:gd name="T9" fmla="*/ 7 h 55"/>
                  <a:gd name="T10" fmla="*/ 36 w 54"/>
                  <a:gd name="T11" fmla="*/ 11 h 55"/>
                  <a:gd name="T12" fmla="*/ 31 w 54"/>
                  <a:gd name="T13" fmla="*/ 7 h 55"/>
                  <a:gd name="T14" fmla="*/ 29 w 54"/>
                  <a:gd name="T15" fmla="*/ 0 h 55"/>
                  <a:gd name="T16" fmla="*/ 23 w 54"/>
                  <a:gd name="T17" fmla="*/ 2 h 55"/>
                  <a:gd name="T18" fmla="*/ 21 w 54"/>
                  <a:gd name="T19" fmla="*/ 10 h 55"/>
                  <a:gd name="T20" fmla="*/ 15 w 54"/>
                  <a:gd name="T21" fmla="*/ 10 h 55"/>
                  <a:gd name="T22" fmla="*/ 9 w 54"/>
                  <a:gd name="T23" fmla="*/ 7 h 55"/>
                  <a:gd name="T24" fmla="*/ 7 w 54"/>
                  <a:gd name="T25" fmla="*/ 12 h 55"/>
                  <a:gd name="T26" fmla="*/ 10 w 54"/>
                  <a:gd name="T27" fmla="*/ 19 h 55"/>
                  <a:gd name="T28" fmla="*/ 9 w 54"/>
                  <a:gd name="T29" fmla="*/ 21 h 55"/>
                  <a:gd name="T30" fmla="*/ 6 w 54"/>
                  <a:gd name="T31" fmla="*/ 23 h 55"/>
                  <a:gd name="T32" fmla="*/ 0 w 54"/>
                  <a:gd name="T33" fmla="*/ 26 h 55"/>
                  <a:gd name="T34" fmla="*/ 2 w 54"/>
                  <a:gd name="T35" fmla="*/ 31 h 55"/>
                  <a:gd name="T36" fmla="*/ 9 w 54"/>
                  <a:gd name="T37" fmla="*/ 34 h 55"/>
                  <a:gd name="T38" fmla="*/ 10 w 54"/>
                  <a:gd name="T39" fmla="*/ 36 h 55"/>
                  <a:gd name="T40" fmla="*/ 10 w 54"/>
                  <a:gd name="T41" fmla="*/ 39 h 55"/>
                  <a:gd name="T42" fmla="*/ 7 w 54"/>
                  <a:gd name="T43" fmla="*/ 45 h 55"/>
                  <a:gd name="T44" fmla="*/ 12 w 54"/>
                  <a:gd name="T45" fmla="*/ 48 h 55"/>
                  <a:gd name="T46" fmla="*/ 19 w 54"/>
                  <a:gd name="T47" fmla="*/ 45 h 55"/>
                  <a:gd name="T48" fmla="*/ 21 w 54"/>
                  <a:gd name="T49" fmla="*/ 45 h 55"/>
                  <a:gd name="T50" fmla="*/ 23 w 54"/>
                  <a:gd name="T51" fmla="*/ 48 h 55"/>
                  <a:gd name="T52" fmla="*/ 25 w 54"/>
                  <a:gd name="T53" fmla="*/ 55 h 55"/>
                  <a:gd name="T54" fmla="*/ 31 w 54"/>
                  <a:gd name="T55" fmla="*/ 53 h 55"/>
                  <a:gd name="T56" fmla="*/ 33 w 54"/>
                  <a:gd name="T57" fmla="*/ 46 h 55"/>
                  <a:gd name="T58" fmla="*/ 35 w 54"/>
                  <a:gd name="T59" fmla="*/ 45 h 55"/>
                  <a:gd name="T60" fmla="*/ 39 w 54"/>
                  <a:gd name="T61" fmla="*/ 45 h 55"/>
                  <a:gd name="T62" fmla="*/ 45 w 54"/>
                  <a:gd name="T63" fmla="*/ 48 h 55"/>
                  <a:gd name="T64" fmla="*/ 48 w 54"/>
                  <a:gd name="T65" fmla="*/ 43 h 55"/>
                  <a:gd name="T66" fmla="*/ 44 w 54"/>
                  <a:gd name="T67" fmla="*/ 36 h 55"/>
                  <a:gd name="T68" fmla="*/ 45 w 54"/>
                  <a:gd name="T69" fmla="*/ 34 h 55"/>
                  <a:gd name="T70" fmla="*/ 48 w 54"/>
                  <a:gd name="T71" fmla="*/ 32 h 55"/>
                  <a:gd name="T72" fmla="*/ 54 w 54"/>
                  <a:gd name="T73" fmla="*/ 30 h 55"/>
                  <a:gd name="T74" fmla="*/ 52 w 54"/>
                  <a:gd name="T75" fmla="*/ 24 h 55"/>
                  <a:gd name="T76" fmla="*/ 17 w 54"/>
                  <a:gd name="T77" fmla="*/ 28 h 55"/>
                  <a:gd name="T78" fmla="*/ 37 w 54"/>
                  <a:gd name="T79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55">
                    <a:moveTo>
                      <a:pt x="52" y="24"/>
                    </a:moveTo>
                    <a:cubicBezTo>
                      <a:pt x="48" y="23"/>
                      <a:pt x="48" y="23"/>
                      <a:pt x="48" y="23"/>
                    </a:cubicBezTo>
                    <a:cubicBezTo>
                      <a:pt x="46" y="23"/>
                      <a:pt x="45" y="22"/>
                      <a:pt x="45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1"/>
                      <a:pt x="44" y="20"/>
                      <a:pt x="44" y="19"/>
                    </a:cubicBezTo>
                    <a:cubicBezTo>
                      <a:pt x="44" y="18"/>
                      <a:pt x="43" y="17"/>
                      <a:pt x="44" y="16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1"/>
                      <a:pt x="48" y="10"/>
                      <a:pt x="48" y="10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4" y="7"/>
                      <a:pt x="43" y="6"/>
                      <a:pt x="42" y="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11"/>
                      <a:pt x="36" y="11"/>
                      <a:pt x="36" y="11"/>
                    </a:cubicBezTo>
                    <a:cubicBezTo>
                      <a:pt x="35" y="10"/>
                      <a:pt x="34" y="10"/>
                      <a:pt x="33" y="9"/>
                    </a:cubicBezTo>
                    <a:cubicBezTo>
                      <a:pt x="32" y="9"/>
                      <a:pt x="31" y="8"/>
                      <a:pt x="31" y="7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1"/>
                      <a:pt x="23" y="2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9"/>
                      <a:pt x="22" y="9"/>
                      <a:pt x="21" y="10"/>
                    </a:cubicBezTo>
                    <a:cubicBezTo>
                      <a:pt x="20" y="10"/>
                      <a:pt x="19" y="10"/>
                      <a:pt x="19" y="11"/>
                    </a:cubicBezTo>
                    <a:cubicBezTo>
                      <a:pt x="18" y="11"/>
                      <a:pt x="17" y="11"/>
                      <a:pt x="15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10" y="7"/>
                      <a:pt x="9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1"/>
                      <a:pt x="7" y="1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7"/>
                      <a:pt x="10" y="18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0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2"/>
                      <a:pt x="8" y="23"/>
                      <a:pt x="6" y="23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1" y="31"/>
                      <a:pt x="2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8" y="32"/>
                      <a:pt x="9" y="33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4"/>
                      <a:pt x="10" y="35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7"/>
                      <a:pt x="11" y="38"/>
                      <a:pt x="10" y="39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4"/>
                      <a:pt x="6" y="45"/>
                      <a:pt x="7" y="4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48"/>
                      <a:pt x="11" y="49"/>
                      <a:pt x="12" y="48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7" y="44"/>
                      <a:pt x="18" y="44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20" y="45"/>
                      <a:pt x="21" y="45"/>
                    </a:cubicBezTo>
                    <a:cubicBezTo>
                      <a:pt x="21" y="45"/>
                      <a:pt x="21" y="46"/>
                      <a:pt x="21" y="46"/>
                    </a:cubicBezTo>
                    <a:cubicBezTo>
                      <a:pt x="22" y="46"/>
                      <a:pt x="23" y="46"/>
                      <a:pt x="23" y="48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4" y="54"/>
                      <a:pt x="24" y="55"/>
                      <a:pt x="25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1" y="54"/>
                      <a:pt x="31" y="53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6"/>
                      <a:pt x="32" y="46"/>
                      <a:pt x="33" y="46"/>
                    </a:cubicBezTo>
                    <a:cubicBezTo>
                      <a:pt x="33" y="46"/>
                      <a:pt x="33" y="45"/>
                      <a:pt x="33" y="45"/>
                    </a:cubicBezTo>
                    <a:cubicBezTo>
                      <a:pt x="34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4"/>
                      <a:pt x="37" y="44"/>
                      <a:pt x="39" y="45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3" y="49"/>
                      <a:pt x="44" y="48"/>
                      <a:pt x="45" y="48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4"/>
                      <a:pt x="48" y="43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3" y="38"/>
                      <a:pt x="44" y="37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4" y="35"/>
                      <a:pt x="45" y="34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3"/>
                      <a:pt x="46" y="32"/>
                      <a:pt x="48" y="32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3" y="31"/>
                      <a:pt x="54" y="30"/>
                      <a:pt x="54" y="30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5"/>
                      <a:pt x="53" y="24"/>
                      <a:pt x="52" y="24"/>
                    </a:cubicBezTo>
                    <a:close/>
                    <a:moveTo>
                      <a:pt x="27" y="37"/>
                    </a:moveTo>
                    <a:cubicBezTo>
                      <a:pt x="22" y="37"/>
                      <a:pt x="17" y="33"/>
                      <a:pt x="17" y="28"/>
                    </a:cubicBezTo>
                    <a:cubicBezTo>
                      <a:pt x="17" y="22"/>
                      <a:pt x="22" y="18"/>
                      <a:pt x="27" y="18"/>
                    </a:cubicBezTo>
                    <a:cubicBezTo>
                      <a:pt x="33" y="18"/>
                      <a:pt x="37" y="22"/>
                      <a:pt x="37" y="28"/>
                    </a:cubicBezTo>
                    <a:cubicBezTo>
                      <a:pt x="37" y="33"/>
                      <a:pt x="33" y="37"/>
                      <a:pt x="27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5-Point Star 29"/>
              <p:cNvSpPr/>
              <p:nvPr/>
            </p:nvSpPr>
            <p:spPr bwMode="auto">
              <a:xfrm>
                <a:off x="4384515" y="1879724"/>
                <a:ext cx="304800" cy="268792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55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pic>
          <p:nvPicPr>
            <p:cNvPr id="23" name="Picture 22" descr="Example of a portion of a web page where users interact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889" y="1707976"/>
              <a:ext cx="3870937" cy="2788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2581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Prefixes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5852477" cy="544969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As with HTML5, CSS3 is still in a draft format and might not be compatible with all browsers</a:t>
            </a:r>
          </a:p>
          <a:p>
            <a:pPr lvl="2"/>
            <a:r>
              <a:rPr lang="en-US" dirty="0"/>
              <a:t>New properties are being added all the time, while others are being modified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Many browsers offer alternative property names to workaround any compatibility problems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These property names must be used in conjunction with a vendor prefix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vendor prefix is simply a keyword that is surrounded by dashes</a:t>
            </a:r>
          </a:p>
          <a:p>
            <a:pPr lvl="2"/>
            <a:r>
              <a:rPr lang="en-US" dirty="0" smtClean="0"/>
              <a:t>Check </a:t>
            </a:r>
            <a:r>
              <a:rPr lang="en-US" dirty="0"/>
              <a:t>out the chart for examples</a:t>
            </a:r>
          </a:p>
        </p:txBody>
      </p:sp>
      <p:graphicFrame>
        <p:nvGraphicFramePr>
          <p:cNvPr id="4" name="Table 3" descr="Table showing the various web browsers and their prefix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100341"/>
              </p:ext>
            </p:extLst>
          </p:nvPr>
        </p:nvGraphicFramePr>
        <p:xfrm>
          <a:off x="6675437" y="1363662"/>
          <a:ext cx="4724400" cy="274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670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WEB</a:t>
                      </a:r>
                      <a:r>
                        <a:rPr lang="en-US" sz="2400" baseline="0" dirty="0" smtClean="0"/>
                        <a:t> BROWSER</a:t>
                      </a:r>
                      <a:endParaRPr lang="en-US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PREFIX</a:t>
                      </a:r>
                      <a:endParaRPr lang="en-US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Internet Explorer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-</a:t>
                      </a:r>
                      <a:r>
                        <a:rPr lang="en-US" sz="2400" dirty="0" err="1" smtClean="0">
                          <a:latin typeface="Consolas"/>
                          <a:cs typeface="Consolas"/>
                        </a:rPr>
                        <a:t>ms</a:t>
                      </a:r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-</a:t>
                      </a:r>
                      <a:endParaRPr lang="en-US" sz="24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Firefox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-</a:t>
                      </a:r>
                      <a:r>
                        <a:rPr lang="en-US" sz="2400" dirty="0" err="1" smtClean="0">
                          <a:latin typeface="Consolas"/>
                          <a:cs typeface="Consolas"/>
                        </a:rPr>
                        <a:t>moz</a:t>
                      </a:r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-</a:t>
                      </a:r>
                      <a:endParaRPr lang="en-US" sz="24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Opera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-o-</a:t>
                      </a:r>
                      <a:endParaRPr lang="en-US" sz="24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Chrome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-</a:t>
                      </a:r>
                      <a:r>
                        <a:rPr lang="en-US" sz="2400" dirty="0" err="1" smtClean="0">
                          <a:latin typeface="Consolas"/>
                          <a:cs typeface="Consolas"/>
                        </a:rPr>
                        <a:t>webkit</a:t>
                      </a:r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-</a:t>
                      </a:r>
                      <a:endParaRPr lang="en-US" sz="24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Safari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-</a:t>
                      </a:r>
                      <a:r>
                        <a:rPr lang="en-US" sz="2400" dirty="0" err="1" smtClean="0">
                          <a:latin typeface="Consolas"/>
                          <a:cs typeface="Consolas"/>
                        </a:rPr>
                        <a:t>webkit</a:t>
                      </a:r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-</a:t>
                      </a:r>
                      <a:endParaRPr lang="en-US" sz="24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643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7C10"/>
                </a:solidFill>
              </a:rPr>
              <a:t>Vendor Prefixes in Action</a:t>
            </a:r>
            <a:endParaRPr lang="en-US" dirty="0">
              <a:solidFill>
                <a:srgbClr val="107C1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11704320" cy="2638671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To apply the </a:t>
            </a:r>
            <a:r>
              <a:rPr lang="en-US" dirty="0" err="1"/>
              <a:t>flexbox</a:t>
            </a:r>
            <a:r>
              <a:rPr lang="en-US" dirty="0"/>
              <a:t> style to elements in a browser, like Chrome, you simply add the </a:t>
            </a:r>
            <a:r>
              <a:rPr lang="en-US" dirty="0">
                <a:latin typeface="Consolas"/>
                <a:cs typeface="Consolas"/>
              </a:rPr>
              <a:t>-</a:t>
            </a:r>
            <a:r>
              <a:rPr lang="en-US" dirty="0" err="1">
                <a:latin typeface="Consolas"/>
                <a:cs typeface="Consolas"/>
              </a:rPr>
              <a:t>webkit-flexbox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/>
              <a:t>property to your CSS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 best practice is to include the property with all four vendor prefixes</a:t>
            </a:r>
          </a:p>
          <a:p>
            <a:pPr lvl="2"/>
            <a:r>
              <a:rPr lang="en-US" dirty="0"/>
              <a:t>This will increase the likelihood that your Web page will render correctly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If you have questions about whether your property will display properly, then check out </a:t>
            </a:r>
            <a:r>
              <a:rPr lang="en-US" b="1" dirty="0" err="1"/>
              <a:t>caniuse.com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2787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97280"/>
            <a:ext cx="7315200" cy="2197525"/>
          </a:xfrm>
        </p:spPr>
        <p:txBody>
          <a:bodyPr/>
          <a:lstStyle/>
          <a:p>
            <a:r>
              <a:rPr lang="en-US" dirty="0" smtClean="0"/>
              <a:t>The CSS </a:t>
            </a:r>
            <a:br>
              <a:rPr lang="en-US" dirty="0" smtClean="0"/>
            </a:br>
            <a:r>
              <a:rPr lang="en-US" dirty="0" smtClean="0"/>
              <a:t>Box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46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7C10"/>
                </a:solidFill>
              </a:rPr>
              <a:t>The CSS Box Model, pt. 1</a:t>
            </a:r>
            <a:endParaRPr lang="en-US" dirty="0">
              <a:solidFill>
                <a:srgbClr val="107C1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5852477" cy="515115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The </a:t>
            </a:r>
            <a:r>
              <a:rPr lang="en-US" b="1" dirty="0"/>
              <a:t>CSS Box model </a:t>
            </a:r>
            <a:r>
              <a:rPr lang="en-US" dirty="0"/>
              <a:t>defines the rules for how content is formatted on a Web page or Web application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Each element of HTML is in a box that multiple components, including padding, border, and margin</a:t>
            </a:r>
          </a:p>
          <a:p>
            <a:pPr lvl="2"/>
            <a:r>
              <a:rPr lang="en-US" b="1" dirty="0"/>
              <a:t>Padding</a:t>
            </a:r>
            <a:r>
              <a:rPr lang="en-US" dirty="0"/>
              <a:t> is the space between the content and its border</a:t>
            </a:r>
          </a:p>
          <a:p>
            <a:pPr lvl="2"/>
            <a:r>
              <a:rPr lang="en-US" b="1" dirty="0"/>
              <a:t>Border</a:t>
            </a:r>
            <a:r>
              <a:rPr lang="en-US" dirty="0"/>
              <a:t> surrounds the box that content sits inside</a:t>
            </a:r>
          </a:p>
          <a:p>
            <a:pPr lvl="2"/>
            <a:r>
              <a:rPr lang="en-US" dirty="0"/>
              <a:t>A </a:t>
            </a:r>
            <a:r>
              <a:rPr lang="en-US" b="1" dirty="0"/>
              <a:t>margin</a:t>
            </a:r>
            <a:r>
              <a:rPr lang="en-US" dirty="0"/>
              <a:t> is the space that surrounds the box and sits between other boxes in a Web document</a:t>
            </a:r>
          </a:p>
        </p:txBody>
      </p:sp>
      <p:grpSp>
        <p:nvGrpSpPr>
          <p:cNvPr id="14" name="Group 13" descr="Example of a CCS Box model that includes margin, border, padding, and content."/>
          <p:cNvGrpSpPr/>
          <p:nvPr/>
        </p:nvGrpSpPr>
        <p:grpSpPr>
          <a:xfrm>
            <a:off x="6523037" y="1516062"/>
            <a:ext cx="5334000" cy="4572000"/>
            <a:chOff x="4691529" y="1200150"/>
            <a:chExt cx="3995271" cy="3394471"/>
          </a:xfrm>
        </p:grpSpPr>
        <p:sp>
          <p:nvSpPr>
            <p:cNvPr id="15" name="Rectangle 14"/>
            <p:cNvSpPr/>
            <p:nvPr/>
          </p:nvSpPr>
          <p:spPr>
            <a:xfrm>
              <a:off x="4691529" y="1200150"/>
              <a:ext cx="3995271" cy="3394471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Margin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25607" y="1667906"/>
              <a:ext cx="3445435" cy="2729301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Border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78007" y="2103836"/>
              <a:ext cx="3129287" cy="212279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Padding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30407" y="2501859"/>
              <a:ext cx="2797593" cy="1554185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Content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5449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7C10"/>
                </a:solidFill>
              </a:rPr>
              <a:t>Block-level and Inline Elements</a:t>
            </a:r>
            <a:endParaRPr lang="en-US" dirty="0">
              <a:solidFill>
                <a:srgbClr val="107C1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1371600"/>
            <a:ext cx="5852477" cy="4363246"/>
          </a:xfrm>
        </p:spPr>
        <p:txBody>
          <a:bodyPr/>
          <a:lstStyle/>
          <a:p>
            <a:r>
              <a:rPr lang="en-US" dirty="0"/>
              <a:t>Within the CSS Box model, there are two categories of elements</a:t>
            </a:r>
          </a:p>
          <a:p>
            <a:pPr lvl="1"/>
            <a:r>
              <a:rPr lang="en-US" dirty="0"/>
              <a:t>block-level</a:t>
            </a:r>
          </a:p>
          <a:p>
            <a:pPr lvl="1"/>
            <a:r>
              <a:rPr lang="en-US" dirty="0"/>
              <a:t>inline</a:t>
            </a:r>
          </a:p>
          <a:p>
            <a:r>
              <a:rPr lang="en-US" b="1" dirty="0"/>
              <a:t>Block-level elements </a:t>
            </a:r>
            <a:r>
              <a:rPr lang="en-US" dirty="0"/>
              <a:t>create boxes that are a part of a pages layout</a:t>
            </a:r>
          </a:p>
          <a:p>
            <a:pPr lvl="1"/>
            <a:r>
              <a:rPr lang="en-US" dirty="0"/>
              <a:t>this category includes articles, sections, paragraphs, headers, footers and more</a:t>
            </a:r>
          </a:p>
          <a:p>
            <a:r>
              <a:rPr lang="en-US" b="1" dirty="0"/>
              <a:t>Inline elements </a:t>
            </a:r>
            <a:r>
              <a:rPr lang="en-US" dirty="0"/>
              <a:t>are used to format content</a:t>
            </a:r>
          </a:p>
          <a:p>
            <a:pPr lvl="1"/>
            <a:r>
              <a:rPr lang="en-US" dirty="0"/>
              <a:t>this category includes emphasis and boldface</a:t>
            </a:r>
          </a:p>
        </p:txBody>
      </p:sp>
      <p:graphicFrame>
        <p:nvGraphicFramePr>
          <p:cNvPr id="5" name="Table 4" descr="Examples of block-level and inline element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848702"/>
              </p:ext>
            </p:extLst>
          </p:nvPr>
        </p:nvGraphicFramePr>
        <p:xfrm>
          <a:off x="6675437" y="1287462"/>
          <a:ext cx="4953000" cy="237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BLOCK</a:t>
                      </a:r>
                      <a:r>
                        <a:rPr lang="en-US" sz="2400" baseline="0" dirty="0" smtClean="0">
                          <a:latin typeface="Calibri"/>
                          <a:cs typeface="Calibri"/>
                        </a:rPr>
                        <a:t> LEVEL ELEMENT EXAMPLES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107C1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&lt;div&gt;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&lt;p&gt;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&lt;</a:t>
                      </a:r>
                      <a:r>
                        <a:rPr lang="en-US" sz="2400" dirty="0" err="1" smtClean="0">
                          <a:latin typeface="Consolas"/>
                          <a:cs typeface="Consolas"/>
                        </a:rPr>
                        <a:t>ul</a:t>
                      </a:r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&gt;, &lt;</a:t>
                      </a:r>
                      <a:r>
                        <a:rPr lang="en-US" sz="2400" dirty="0" err="1" smtClean="0">
                          <a:latin typeface="Consolas"/>
                          <a:cs typeface="Consolas"/>
                        </a:rPr>
                        <a:t>ol</a:t>
                      </a:r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&gt;, &lt;dl&gt;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&lt;h1&gt; - &lt;h6&gt;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&lt;form&gt;</a:t>
                      </a:r>
                      <a:endParaRPr lang="en-US" sz="24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 descr="Examples of block-level and inline element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2626"/>
              </p:ext>
            </p:extLst>
          </p:nvPr>
        </p:nvGraphicFramePr>
        <p:xfrm>
          <a:off x="6675437" y="3878262"/>
          <a:ext cx="4953000" cy="237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INLINE </a:t>
                      </a:r>
                      <a:r>
                        <a:rPr lang="en-US" sz="2400" baseline="0" dirty="0" smtClean="0"/>
                        <a:t>ELEMENT EXAMPLES</a:t>
                      </a:r>
                      <a:endParaRPr lang="en-US" sz="2400" dirty="0"/>
                    </a:p>
                  </a:txBody>
                  <a:tcPr>
                    <a:solidFill>
                      <a:srgbClr val="107C1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&lt;</a:t>
                      </a:r>
                      <a:r>
                        <a:rPr lang="en-US" sz="2400" dirty="0" err="1" smtClean="0">
                          <a:latin typeface="Consolas"/>
                          <a:cs typeface="Consolas"/>
                        </a:rPr>
                        <a:t>img</a:t>
                      </a:r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/&gt;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&lt;a&gt;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&lt;strong&gt;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&lt;</a:t>
                      </a:r>
                      <a:r>
                        <a:rPr lang="en-US" sz="2400" dirty="0" err="1" smtClean="0">
                          <a:latin typeface="Consolas"/>
                          <a:cs typeface="Consolas"/>
                        </a:rPr>
                        <a:t>em</a:t>
                      </a:r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&gt;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&lt;input&gt;</a:t>
                      </a:r>
                      <a:endParaRPr lang="en-US" sz="24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368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HITE TEMPLATE">
  <a:themeElements>
    <a:clrScheme name="Custom 6">
      <a:dk1>
        <a:srgbClr val="505050"/>
      </a:dk1>
      <a:lt1>
        <a:srgbClr val="FFFFFF"/>
      </a:lt1>
      <a:dk2>
        <a:srgbClr val="107C10"/>
      </a:dk2>
      <a:lt2>
        <a:srgbClr val="D5F7F6"/>
      </a:lt2>
      <a:accent1>
        <a:srgbClr val="107C10"/>
      </a:accent1>
      <a:accent2>
        <a:srgbClr val="0377D6"/>
      </a:accent2>
      <a:accent3>
        <a:srgbClr val="00B294"/>
      </a:accent3>
      <a:accent4>
        <a:srgbClr val="A80000"/>
      </a:accent4>
      <a:accent5>
        <a:srgbClr val="D83B01"/>
      </a:accent5>
      <a:accent6>
        <a:srgbClr val="FEB900"/>
      </a:accent6>
      <a:hlink>
        <a:srgbClr val="107C10"/>
      </a:hlink>
      <a:folHlink>
        <a:srgbClr val="107C1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Consumer_GREEN_1.potx" id="{E6351070-060E-4EB7-8FC9-7F6CD9537A4B}" vid="{9FBE0A09-7139-47DB-B6B8-8BE9F30C10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Brand_template_16-9_Consumer_GREEN_1</Template>
  <TotalTime>0</TotalTime>
  <Words>2243</Words>
  <Application>Microsoft Office PowerPoint</Application>
  <PresentationFormat>Custom</PresentationFormat>
  <Paragraphs>405</Paragraphs>
  <Slides>33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Consolas</vt:lpstr>
      <vt:lpstr>Courier</vt:lpstr>
      <vt:lpstr>Segoe UI</vt:lpstr>
      <vt:lpstr>Segoe UI Light</vt:lpstr>
      <vt:lpstr>Wingdings</vt:lpstr>
      <vt:lpstr>WHITE TEMPLATE</vt:lpstr>
      <vt:lpstr>Understanding CSS Essentials:  Layouts</vt:lpstr>
      <vt:lpstr>Agenda</vt:lpstr>
      <vt:lpstr>The User Interface</vt:lpstr>
      <vt:lpstr>The User Interface (UI)</vt:lpstr>
      <vt:lpstr>Vendor Prefixes</vt:lpstr>
      <vt:lpstr>Vendor Prefixes in Action</vt:lpstr>
      <vt:lpstr>The CSS  Box Model</vt:lpstr>
      <vt:lpstr>The CSS Box Model, pt. 1</vt:lpstr>
      <vt:lpstr>Block-level and Inline Elements</vt:lpstr>
      <vt:lpstr>Parent/Child Relationship</vt:lpstr>
      <vt:lpstr>Problems with the CSS Box Model</vt:lpstr>
      <vt:lpstr>Flexboxes</vt:lpstr>
      <vt:lpstr>The CSS Flexbox Box Model</vt:lpstr>
      <vt:lpstr>Flexbox Items</vt:lpstr>
      <vt:lpstr>Flexbox Properties and Values, pt. 1</vt:lpstr>
      <vt:lpstr>Flexbox Properties and Values, pt. 2</vt:lpstr>
      <vt:lpstr>Flexbox Properties and Values, pt. 3</vt:lpstr>
      <vt:lpstr>Working with Flexboxes</vt:lpstr>
      <vt:lpstr>Changing the Direction of Child Items</vt:lpstr>
      <vt:lpstr>Flexbox Demo</vt:lpstr>
      <vt:lpstr>Ordering and Arranging Content</vt:lpstr>
      <vt:lpstr>More About Flexboxes</vt:lpstr>
      <vt:lpstr>Grid Layouts</vt:lpstr>
      <vt:lpstr>The Grid Layout Model</vt:lpstr>
      <vt:lpstr>Grid layouts and Grid Items</vt:lpstr>
      <vt:lpstr>Defining the Grid Layout</vt:lpstr>
      <vt:lpstr>Grid Properties and Values, pt. 1</vt:lpstr>
      <vt:lpstr>Grid Properties and Values, pt. 1</vt:lpstr>
      <vt:lpstr>Grid Layout Demo</vt:lpstr>
      <vt:lpstr>More About Grid Layouts</vt:lpstr>
      <vt:lpstr>Summary</vt:lpstr>
      <vt:lpstr>PowerPoint Presentation</vt:lpstr>
      <vt:lpstr>Notes (hidden)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2015-07-25T16:18:31Z</dcterms:created>
  <dcterms:modified xsi:type="dcterms:W3CDTF">2015-08-20T15:22:34Z</dcterms:modified>
</cp:coreProperties>
</file>